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73" r:id="rId2"/>
    <p:sldId id="256" r:id="rId3"/>
    <p:sldId id="257" r:id="rId4"/>
    <p:sldId id="258" r:id="rId5"/>
    <p:sldId id="259" r:id="rId6"/>
    <p:sldId id="260" r:id="rId7"/>
    <p:sldId id="261" r:id="rId8"/>
    <p:sldId id="262" r:id="rId9"/>
    <p:sldId id="274" r:id="rId10"/>
    <p:sldId id="266" r:id="rId11"/>
    <p:sldId id="267" r:id="rId12"/>
    <p:sldId id="275" r:id="rId13"/>
    <p:sldId id="276" r:id="rId14"/>
    <p:sldId id="277" r:id="rId15"/>
    <p:sldId id="279" r:id="rId16"/>
    <p:sldId id="280" r:id="rId17"/>
    <p:sldId id="268" r:id="rId18"/>
    <p:sldId id="270" r:id="rId19"/>
    <p:sldId id="271" r:id="rId20"/>
    <p:sldId id="281" r:id="rId21"/>
    <p:sldId id="272" r:id="rId22"/>
  </p:sldIdLst>
  <p:sldSz cx="9144000" cy="5143500" type="screen16x9"/>
  <p:notesSz cx="6858000" cy="9144000"/>
  <p:embeddedFontLst>
    <p:embeddedFont>
      <p:font typeface="Caveat" panose="020B0604020202020204" charset="0"/>
      <p:regular r:id="rId24"/>
      <p:bold r:id="rId25"/>
    </p:embeddedFont>
    <p:embeddedFont>
      <p:font typeface="Didact Gothic" panose="00000500000000000000" pitchFamily="2" charset="0"/>
      <p:regular r:id="rId26"/>
    </p:embeddedFon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5mNAc308lQZNfIAgwa2JqkU/y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E2126"/>
    <a:srgbClr val="11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3b3fc32f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3b3fc32f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3b3fc32f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3b3fc32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b3fc32fe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3b3fc32f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2b1badd35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2b1badd3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2b1badd35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2b1badd35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b1badd35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b1badd35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3b3fc32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3b3fc32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3b3fc32f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3b3fc32f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2"/>
          <p:cNvGrpSpPr/>
          <p:nvPr/>
        </p:nvGrpSpPr>
        <p:grpSpPr>
          <a:xfrm>
            <a:off x="830394" y="1191277"/>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15" name="Google Shape;15;p3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16" name="Google Shape;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300"/>
              <a:buNone/>
              <a:defRPr/>
            </a:lvl1pPr>
          </a:lstStyle>
          <a:p>
            <a:endParaRPr/>
          </a:p>
        </p:txBody>
      </p:sp>
      <p:sp>
        <p:nvSpPr>
          <p:cNvPr id="76" name="Google Shape;76;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42"/>
          <p:cNvGrpSpPr/>
          <p:nvPr/>
        </p:nvGrpSpPr>
        <p:grpSpPr>
          <a:xfrm>
            <a:off x="830394" y="1191277"/>
            <a:ext cx="745763" cy="45826"/>
            <a:chOff x="4580561" y="2589004"/>
            <a:chExt cx="1064464" cy="25200"/>
          </a:xfrm>
        </p:grpSpPr>
        <p:sp>
          <p:nvSpPr>
            <p:cNvPr id="80" name="Google Shape;80;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4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83" name="Google Shape;83;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43"/>
          <p:cNvGrpSpPr/>
          <p:nvPr/>
        </p:nvGrpSpPr>
        <p:grpSpPr>
          <a:xfrm>
            <a:off x="830394" y="1191277"/>
            <a:ext cx="745763" cy="45826"/>
            <a:chOff x="4580561" y="2589004"/>
            <a:chExt cx="1064464" cy="25200"/>
          </a:xfrm>
        </p:grpSpPr>
        <p:sp>
          <p:nvSpPr>
            <p:cNvPr id="87" name="Google Shape;87;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4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90" name="Google Shape;90;p4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91" name="Google Shape;91;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92"/>
        <p:cNvGrpSpPr/>
        <p:nvPr/>
      </p:nvGrpSpPr>
      <p:grpSpPr>
        <a:xfrm>
          <a:off x="0" y="0"/>
          <a:ext cx="0" cy="0"/>
          <a:chOff x="0" y="0"/>
          <a:chExt cx="0" cy="0"/>
        </a:xfrm>
      </p:grpSpPr>
      <p:pic>
        <p:nvPicPr>
          <p:cNvPr id="93" name="Google Shape;93;p44"/>
          <p:cNvPicPr preferRelativeResize="0"/>
          <p:nvPr/>
        </p:nvPicPr>
        <p:blipFill rotWithShape="1">
          <a:blip r:embed="rId2">
            <a:alphaModFix/>
          </a:blip>
          <a:srcRect l="31883" t="8096" r="25713"/>
          <a:stretch/>
        </p:blipFill>
        <p:spPr>
          <a:xfrm>
            <a:off x="0" y="0"/>
            <a:ext cx="4575249" cy="5143500"/>
          </a:xfrm>
          <a:prstGeom prst="rect">
            <a:avLst/>
          </a:prstGeom>
          <a:noFill/>
          <a:ln>
            <a:noFill/>
          </a:ln>
        </p:spPr>
      </p:pic>
      <p:sp>
        <p:nvSpPr>
          <p:cNvPr id="94" name="Google Shape;94;p44"/>
          <p:cNvSpPr/>
          <p:nvPr/>
        </p:nvSpPr>
        <p:spPr>
          <a:xfrm>
            <a:off x="-75" y="0"/>
            <a:ext cx="45720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a:off x="830394" y="1191277"/>
            <a:ext cx="745763" cy="45826"/>
            <a:chOff x="4580561" y="2589004"/>
            <a:chExt cx="1064464" cy="25200"/>
          </a:xfrm>
        </p:grpSpPr>
        <p:sp>
          <p:nvSpPr>
            <p:cNvPr id="96" name="Google Shape;96;p4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9" name="Google Shape;99;p4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0" name="Google Shape;100;p4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101" name="Google Shape;101;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2"/>
        <p:cNvGrpSpPr/>
        <p:nvPr/>
      </p:nvGrpSpPr>
      <p:grpSpPr>
        <a:xfrm>
          <a:off x="0" y="0"/>
          <a:ext cx="0" cy="0"/>
          <a:chOff x="0" y="0"/>
          <a:chExt cx="0" cy="0"/>
        </a:xfrm>
      </p:grpSpPr>
      <p:pic>
        <p:nvPicPr>
          <p:cNvPr id="103" name="Google Shape;103;g112b1badd35_1_187"/>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4" name="Google Shape;104;g112b1badd35_1_187"/>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2800"/>
              <a:buNone/>
              <a:defRPr sz="5000" b="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5" name="Google Shape;105;g112b1badd35_1_187"/>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6" name="Google Shape;106;g112b1badd35_1_187"/>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3"/>
          <p:cNvGrpSpPr/>
          <p:nvPr/>
        </p:nvGrpSpPr>
        <p:grpSpPr>
          <a:xfrm>
            <a:off x="830394" y="1191277"/>
            <a:ext cx="745763" cy="45826"/>
            <a:chOff x="4580561" y="2589004"/>
            <a:chExt cx="1064464" cy="25200"/>
          </a:xfrm>
        </p:grpSpPr>
        <p:sp>
          <p:nvSpPr>
            <p:cNvPr id="19" name="Google Shape;19;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34" descr="Side view of hands writing in a notebook at a cafe"/>
          <p:cNvPicPr preferRelativeResize="0"/>
          <p:nvPr/>
        </p:nvPicPr>
        <p:blipFill rotWithShape="1">
          <a:blip r:embed="rId2">
            <a:alphaModFix/>
          </a:blip>
          <a:srcRect l="9050" t="12064" r="54349" b="26446"/>
          <a:stretch/>
        </p:blipFill>
        <p:spPr>
          <a:xfrm>
            <a:off x="1" y="-50"/>
            <a:ext cx="4572000" cy="5143502"/>
          </a:xfrm>
          <a:prstGeom prst="rect">
            <a:avLst/>
          </a:prstGeom>
          <a:noFill/>
          <a:ln>
            <a:noFill/>
          </a:ln>
        </p:spPr>
      </p:pic>
      <p:sp>
        <p:nvSpPr>
          <p:cNvPr id="25" name="Google Shape;25;p34"/>
          <p:cNvSpPr/>
          <p:nvPr/>
        </p:nvSpPr>
        <p:spPr>
          <a:xfrm>
            <a:off x="1650" y="0"/>
            <a:ext cx="45687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4"/>
          <p:cNvGrpSpPr/>
          <p:nvPr/>
        </p:nvGrpSpPr>
        <p:grpSpPr>
          <a:xfrm>
            <a:off x="830394" y="1191277"/>
            <a:ext cx="745763" cy="45826"/>
            <a:chOff x="4580561" y="2589004"/>
            <a:chExt cx="1064464" cy="25200"/>
          </a:xfrm>
        </p:grpSpPr>
        <p:sp>
          <p:nvSpPr>
            <p:cNvPr id="27" name="Google Shape;27;p3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3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3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32" name="Google Shape;32;p3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5"/>
          <p:cNvGrpSpPr/>
          <p:nvPr/>
        </p:nvGrpSpPr>
        <p:grpSpPr>
          <a:xfrm>
            <a:off x="830394" y="1191277"/>
            <a:ext cx="745763" cy="45826"/>
            <a:chOff x="4580561" y="2589004"/>
            <a:chExt cx="1064464" cy="25200"/>
          </a:xfrm>
        </p:grpSpPr>
        <p:sp>
          <p:nvSpPr>
            <p:cNvPr id="36" name="Google Shape;3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39" name="Google Shape;39;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0" name="Google Shape;40;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36"/>
          <p:cNvGrpSpPr/>
          <p:nvPr/>
        </p:nvGrpSpPr>
        <p:grpSpPr>
          <a:xfrm>
            <a:off x="830394" y="1191277"/>
            <a:ext cx="745763" cy="45826"/>
            <a:chOff x="4580561" y="2589004"/>
            <a:chExt cx="1064464" cy="25200"/>
          </a:xfrm>
        </p:grpSpPr>
        <p:sp>
          <p:nvSpPr>
            <p:cNvPr id="44" name="Google Shape;4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3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47" name="Google Shape;47;p3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8" name="Google Shape;48;p3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9" name="Google Shape;49;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0"/>
        <p:cNvGrpSpPr/>
        <p:nvPr/>
      </p:nvGrpSpPr>
      <p:grpSpPr>
        <a:xfrm>
          <a:off x="0" y="0"/>
          <a:ext cx="0" cy="0"/>
          <a:chOff x="0" y="0"/>
          <a:chExt cx="0" cy="0"/>
        </a:xfrm>
      </p:grpSpPr>
      <p:grpSp>
        <p:nvGrpSpPr>
          <p:cNvPr id="51" name="Google Shape;51;p37"/>
          <p:cNvGrpSpPr/>
          <p:nvPr/>
        </p:nvGrpSpPr>
        <p:grpSpPr>
          <a:xfrm>
            <a:off x="830394" y="4169151"/>
            <a:ext cx="745763" cy="45826"/>
            <a:chOff x="4580561" y="2589004"/>
            <a:chExt cx="1064464" cy="25200"/>
          </a:xfrm>
        </p:grpSpPr>
        <p:sp>
          <p:nvSpPr>
            <p:cNvPr id="52" name="Google Shape;52;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5" name="Google Shape;55;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3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38"/>
          <p:cNvGrpSpPr/>
          <p:nvPr/>
        </p:nvGrpSpPr>
        <p:grpSpPr>
          <a:xfrm>
            <a:off x="830394" y="1191277"/>
            <a:ext cx="745763" cy="45826"/>
            <a:chOff x="4580561" y="2589004"/>
            <a:chExt cx="1064464" cy="25200"/>
          </a:xfrm>
        </p:grpSpPr>
        <p:sp>
          <p:nvSpPr>
            <p:cNvPr id="59" name="Google Shape;59;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62" name="Google Shape;62;p3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63" name="Google Shape;63;p3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64" name="Google Shape;6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5"/>
        <p:cNvGrpSpPr/>
        <p:nvPr/>
      </p:nvGrpSpPr>
      <p:grpSpPr>
        <a:xfrm>
          <a:off x="0" y="0"/>
          <a:ext cx="0" cy="0"/>
          <a:chOff x="0" y="0"/>
          <a:chExt cx="0" cy="0"/>
        </a:xfrm>
      </p:grpSpPr>
      <p:grpSp>
        <p:nvGrpSpPr>
          <p:cNvPr id="66" name="Google Shape;66;p39"/>
          <p:cNvGrpSpPr/>
          <p:nvPr/>
        </p:nvGrpSpPr>
        <p:grpSpPr>
          <a:xfrm>
            <a:off x="830394" y="4169151"/>
            <a:ext cx="745763" cy="45826"/>
            <a:chOff x="4580561" y="2589004"/>
            <a:chExt cx="1064464" cy="25200"/>
          </a:xfrm>
        </p:grpSpPr>
        <p:sp>
          <p:nvSpPr>
            <p:cNvPr id="67" name="Google Shape;6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3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8000"/>
              <a:buNone/>
              <a:defRPr sz="8000">
                <a:solidFill>
                  <a:schemeClr val="lt1"/>
                </a:solidFill>
              </a:defRPr>
            </a:lvl1pPr>
            <a:lvl2pPr lvl="1" algn="l" rtl="0">
              <a:lnSpc>
                <a:spcPct val="100000"/>
              </a:lnSpc>
              <a:spcBef>
                <a:spcPts val="0"/>
              </a:spcBef>
              <a:spcAft>
                <a:spcPts val="0"/>
              </a:spcAft>
              <a:buClr>
                <a:schemeClr val="lt1"/>
              </a:buClr>
              <a:buSzPts val="8000"/>
              <a:buNone/>
              <a:defRPr sz="8000">
                <a:solidFill>
                  <a:schemeClr val="lt1"/>
                </a:solidFill>
              </a:defRPr>
            </a:lvl2pPr>
            <a:lvl3pPr lvl="2" algn="l" rtl="0">
              <a:lnSpc>
                <a:spcPct val="100000"/>
              </a:lnSpc>
              <a:spcBef>
                <a:spcPts val="0"/>
              </a:spcBef>
              <a:spcAft>
                <a:spcPts val="0"/>
              </a:spcAft>
              <a:buClr>
                <a:schemeClr val="lt1"/>
              </a:buClr>
              <a:buSzPts val="8000"/>
              <a:buNone/>
              <a:defRPr sz="8000">
                <a:solidFill>
                  <a:schemeClr val="lt1"/>
                </a:solidFill>
              </a:defRPr>
            </a:lvl3pPr>
            <a:lvl4pPr lvl="3" algn="l" rtl="0">
              <a:lnSpc>
                <a:spcPct val="100000"/>
              </a:lnSpc>
              <a:spcBef>
                <a:spcPts val="0"/>
              </a:spcBef>
              <a:spcAft>
                <a:spcPts val="0"/>
              </a:spcAft>
              <a:buClr>
                <a:schemeClr val="lt1"/>
              </a:buClr>
              <a:buSzPts val="8000"/>
              <a:buNone/>
              <a:defRPr sz="8000">
                <a:solidFill>
                  <a:schemeClr val="lt1"/>
                </a:solidFill>
              </a:defRPr>
            </a:lvl4pPr>
            <a:lvl5pPr lvl="4" algn="l" rtl="0">
              <a:lnSpc>
                <a:spcPct val="100000"/>
              </a:lnSpc>
              <a:spcBef>
                <a:spcPts val="0"/>
              </a:spcBef>
              <a:spcAft>
                <a:spcPts val="0"/>
              </a:spcAft>
              <a:buClr>
                <a:schemeClr val="lt1"/>
              </a:buClr>
              <a:buSzPts val="8000"/>
              <a:buNone/>
              <a:defRPr sz="8000">
                <a:solidFill>
                  <a:schemeClr val="lt1"/>
                </a:solidFill>
              </a:defRPr>
            </a:lvl5pPr>
            <a:lvl6pPr lvl="5" algn="l" rtl="0">
              <a:lnSpc>
                <a:spcPct val="100000"/>
              </a:lnSpc>
              <a:spcBef>
                <a:spcPts val="0"/>
              </a:spcBef>
              <a:spcAft>
                <a:spcPts val="0"/>
              </a:spcAft>
              <a:buClr>
                <a:schemeClr val="lt1"/>
              </a:buClr>
              <a:buSzPts val="8000"/>
              <a:buNone/>
              <a:defRPr sz="8000">
                <a:solidFill>
                  <a:schemeClr val="lt1"/>
                </a:solidFill>
              </a:defRPr>
            </a:lvl6pPr>
            <a:lvl7pPr lvl="6" algn="l" rtl="0">
              <a:lnSpc>
                <a:spcPct val="100000"/>
              </a:lnSpc>
              <a:spcBef>
                <a:spcPts val="0"/>
              </a:spcBef>
              <a:spcAft>
                <a:spcPts val="0"/>
              </a:spcAft>
              <a:buClr>
                <a:schemeClr val="lt1"/>
              </a:buClr>
              <a:buSzPts val="8000"/>
              <a:buNone/>
              <a:defRPr sz="8000">
                <a:solidFill>
                  <a:schemeClr val="lt1"/>
                </a:solidFill>
              </a:defRPr>
            </a:lvl7pPr>
            <a:lvl8pPr lvl="7" algn="l" rtl="0">
              <a:lnSpc>
                <a:spcPct val="100000"/>
              </a:lnSpc>
              <a:spcBef>
                <a:spcPts val="0"/>
              </a:spcBef>
              <a:spcAft>
                <a:spcPts val="0"/>
              </a:spcAft>
              <a:buClr>
                <a:schemeClr val="lt1"/>
              </a:buClr>
              <a:buSzPts val="8000"/>
              <a:buNone/>
              <a:defRPr sz="8000">
                <a:solidFill>
                  <a:schemeClr val="lt1"/>
                </a:solidFill>
              </a:defRPr>
            </a:lvl8pPr>
            <a:lvl9pPr lvl="8" algn="l"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0" name="Google Shape;70;p3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0"/>
              </a:spcBef>
              <a:spcAft>
                <a:spcPts val="0"/>
              </a:spcAft>
              <a:buClr>
                <a:schemeClr val="lt1"/>
              </a:buClr>
              <a:buSzPts val="1100"/>
              <a:buChar char="■"/>
              <a:defRPr>
                <a:solidFill>
                  <a:schemeClr val="lt1"/>
                </a:solidFill>
              </a:defRPr>
            </a:lvl6pPr>
            <a:lvl7pPr marL="3200400" lvl="6" indent="-298450" algn="l" rtl="0">
              <a:lnSpc>
                <a:spcPct val="115000"/>
              </a:lnSpc>
              <a:spcBef>
                <a:spcPts val="0"/>
              </a:spcBef>
              <a:spcAft>
                <a:spcPts val="0"/>
              </a:spcAft>
              <a:buClr>
                <a:schemeClr val="lt1"/>
              </a:buClr>
              <a:buSzPts val="1100"/>
              <a:buChar char="●"/>
              <a:defRPr>
                <a:solidFill>
                  <a:schemeClr val="lt1"/>
                </a:solidFill>
              </a:defRPr>
            </a:lvl7pPr>
            <a:lvl8pPr marL="3657600" lvl="7" indent="-298450" algn="l" rtl="0">
              <a:lnSpc>
                <a:spcPct val="115000"/>
              </a:lnSpc>
              <a:spcBef>
                <a:spcPts val="0"/>
              </a:spcBef>
              <a:spcAft>
                <a:spcPts val="0"/>
              </a:spcAft>
              <a:buClr>
                <a:schemeClr val="lt1"/>
              </a:buClr>
              <a:buSzPts val="1100"/>
              <a:buChar char="○"/>
              <a:defRPr>
                <a:solidFill>
                  <a:schemeClr val="lt1"/>
                </a:solidFill>
              </a:defRPr>
            </a:lvl8pPr>
            <a:lvl9pPr marL="4114800" lvl="8" indent="-298450" algn="l" rtl="0">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1" name="Google Shape;71;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udemy.com/course/the-complete-guide-to-angular-2/" TargetMode="External"/><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rapidapi.com/hub" TargetMode="External"/><Relationship Id="rId5" Type="http://schemas.openxmlformats.org/officeDocument/2006/relationships/hyperlink" Target="https://getbootstrap.com/docs/5.1/getting-" TargetMode="External"/><Relationship Id="rId4" Type="http://schemas.openxmlformats.org/officeDocument/2006/relationships/hyperlink" Target="https://medium.com/dsc-vit-bhopal/how-the-internet-works-http-concept-a5c08b4234b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techterms.com/definition/soundcard" TargetMode="External"/><Relationship Id="rId5" Type="http://schemas.openxmlformats.org/officeDocument/2006/relationships/hyperlink" Target="https://techterms.com/definition/ram" TargetMode="External"/><Relationship Id="rId4" Type="http://schemas.openxmlformats.org/officeDocument/2006/relationships/hyperlink" Target="https://techterms.com/definition/gp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79E0-8E87-4033-A062-270A67FD17A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FFF12A-1476-4B7F-AFFB-C3DBFEF52B26}"/>
              </a:ext>
            </a:extLst>
          </p:cNvPr>
          <p:cNvSpPr>
            <a:spLocks noGrp="1"/>
          </p:cNvSpPr>
          <p:nvPr>
            <p:ph type="subTitle" idx="1"/>
          </p:nvPr>
        </p:nvSpPr>
        <p:spPr/>
        <p:txBody>
          <a:bodyPr/>
          <a:lstStyle/>
          <a:p>
            <a:endParaRPr lang="en-US"/>
          </a:p>
        </p:txBody>
      </p:sp>
      <p:pic>
        <p:nvPicPr>
          <p:cNvPr id="1026" name="Picture 2" descr="Web Portal Icon - Patient Portal PNG Image | Transparent PNG Free Download  on SeekPNG">
            <a:extLst>
              <a:ext uri="{FF2B5EF4-FFF2-40B4-BE49-F238E27FC236}">
                <a16:creationId xmlns:a16="http://schemas.microsoft.com/office/drawing/2014/main" id="{E4326D03-BDDD-47DA-9A04-0F858A82D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45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3b3fc32fe_3_7"/>
          <p:cNvSpPr txBox="1">
            <a:spLocks noGrp="1"/>
          </p:cNvSpPr>
          <p:nvPr>
            <p:ph type="ctrTitle"/>
          </p:nvPr>
        </p:nvSpPr>
        <p:spPr>
          <a:xfrm>
            <a:off x="727950" y="462075"/>
            <a:ext cx="7688100" cy="606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9333"/>
              <a:buFont typeface="Arial"/>
              <a:buNone/>
            </a:pPr>
            <a:r>
              <a:rPr lang="en" sz="3750">
                <a:latin typeface="Caveat"/>
                <a:ea typeface="Caveat"/>
                <a:cs typeface="Caveat"/>
                <a:sym typeface="Caveat"/>
              </a:rPr>
              <a:t>Overall Architecture Diagram</a:t>
            </a:r>
            <a:r>
              <a:rPr lang="en" sz="4100">
                <a:solidFill>
                  <a:schemeClr val="lt1"/>
                </a:solidFill>
                <a:latin typeface="Caveat"/>
                <a:ea typeface="Caveat"/>
                <a:cs typeface="Caveat"/>
                <a:sym typeface="Caveat"/>
              </a:rPr>
              <a:t> </a:t>
            </a:r>
            <a:endParaRPr sz="3200"/>
          </a:p>
        </p:txBody>
      </p:sp>
      <p:sp>
        <p:nvSpPr>
          <p:cNvPr id="235" name="Google Shape;235;g113b3fc32fe_3_7"/>
          <p:cNvSpPr txBox="1">
            <a:spLocks noGrp="1"/>
          </p:cNvSpPr>
          <p:nvPr>
            <p:ph type="subTitle" idx="1"/>
          </p:nvPr>
        </p:nvSpPr>
        <p:spPr>
          <a:xfrm>
            <a:off x="388355" y="1893525"/>
            <a:ext cx="8474400" cy="278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5"/>
            </a:pPr>
            <a:r>
              <a:rPr lang="en-US" sz="1200" b="1" i="0" dirty="0">
                <a:solidFill>
                  <a:schemeClr val="bg2"/>
                </a:solidFill>
                <a:effectLst/>
                <a:latin typeface="+mn-lt"/>
              </a:rPr>
              <a:t>Pandas: </a:t>
            </a:r>
            <a:r>
              <a:rPr lang="en-US" sz="1200" b="0" i="0" dirty="0">
                <a:solidFill>
                  <a:schemeClr val="bg2"/>
                </a:solidFill>
                <a:effectLst/>
                <a:latin typeface="+mn-lt"/>
              </a:rPr>
              <a:t>This is a library used for data manipulation and analysis. This library extracts and stores the data in your preferred format.</a:t>
            </a:r>
          </a:p>
          <a:p>
            <a:pPr marL="0" lvl="0" indent="0" algn="l" rtl="0">
              <a:lnSpc>
                <a:spcPct val="115000"/>
              </a:lnSpc>
              <a:spcBef>
                <a:spcPts val="0"/>
              </a:spcBef>
              <a:spcAft>
                <a:spcPts val="0"/>
              </a:spcAft>
              <a:buSzPts val="605"/>
            </a:pPr>
            <a:endParaRPr lang="en-US" sz="1200" b="0" i="0" dirty="0">
              <a:solidFill>
                <a:schemeClr val="bg2"/>
              </a:solidFill>
              <a:effectLst/>
              <a:latin typeface="+mn-lt"/>
            </a:endParaRPr>
          </a:p>
          <a:p>
            <a:pPr marL="0" lvl="0" indent="0" algn="l" rtl="0">
              <a:lnSpc>
                <a:spcPct val="115000"/>
              </a:lnSpc>
              <a:spcBef>
                <a:spcPts val="0"/>
              </a:spcBef>
              <a:spcAft>
                <a:spcPts val="0"/>
              </a:spcAft>
              <a:buSzPts val="605"/>
            </a:pPr>
            <a:r>
              <a:rPr lang="en-US" sz="1300" b="1" i="0" dirty="0">
                <a:solidFill>
                  <a:schemeClr val="bg2"/>
                </a:solidFill>
                <a:effectLst/>
                <a:latin typeface="+mn-lt"/>
              </a:rPr>
              <a:t>NumPy: </a:t>
            </a:r>
            <a:r>
              <a:rPr lang="en-US" sz="1200" b="0" i="0" dirty="0">
                <a:solidFill>
                  <a:schemeClr val="bg2"/>
                </a:solidFill>
                <a:effectLst/>
                <a:latin typeface="+mn-lt"/>
              </a:rPr>
              <a:t>It is </a:t>
            </a:r>
            <a:r>
              <a:rPr lang="en-US" sz="1200" b="1" i="0" dirty="0">
                <a:solidFill>
                  <a:schemeClr val="bg2"/>
                </a:solidFill>
                <a:effectLst/>
                <a:latin typeface="+mn-lt"/>
              </a:rPr>
              <a:t>a Python library used for working with arrays</a:t>
            </a:r>
            <a:r>
              <a:rPr lang="en-US" sz="1200" b="0" i="0" dirty="0">
                <a:solidFill>
                  <a:schemeClr val="bg2"/>
                </a:solidFill>
                <a:effectLst/>
                <a:latin typeface="+mn-lt"/>
              </a:rPr>
              <a:t>. It also has functions for working in domain of linear algebra, </a:t>
            </a:r>
            <a:r>
              <a:rPr lang="en-US" sz="1200" b="0" i="0" dirty="0" err="1">
                <a:solidFill>
                  <a:schemeClr val="bg2"/>
                </a:solidFill>
                <a:effectLst/>
                <a:latin typeface="+mn-lt"/>
              </a:rPr>
              <a:t>fourier</a:t>
            </a:r>
            <a:r>
              <a:rPr lang="en-US" sz="1200" b="0" i="0" dirty="0">
                <a:solidFill>
                  <a:schemeClr val="bg2"/>
                </a:solidFill>
                <a:effectLst/>
                <a:latin typeface="+mn-lt"/>
              </a:rPr>
              <a:t> transform, and matrices.</a:t>
            </a:r>
          </a:p>
          <a:p>
            <a:pPr marL="171450" lvl="0" indent="-171450" algn="l" rtl="0">
              <a:lnSpc>
                <a:spcPct val="115000"/>
              </a:lnSpc>
              <a:spcBef>
                <a:spcPts val="0"/>
              </a:spcBef>
              <a:spcAft>
                <a:spcPts val="0"/>
              </a:spcAft>
              <a:buSzPts val="605"/>
              <a:buFont typeface="Arial" panose="020B0604020202020204" pitchFamily="34" charset="0"/>
              <a:buChar char="•"/>
            </a:pPr>
            <a:endParaRPr lang="en-US" sz="1200" b="0" i="0" dirty="0">
              <a:solidFill>
                <a:schemeClr val="bg2"/>
              </a:solidFill>
              <a:effectLst/>
              <a:latin typeface="+mn-lt"/>
            </a:endParaRPr>
          </a:p>
          <a:p>
            <a:pPr marL="0" lvl="0" indent="0" algn="l" rtl="0">
              <a:lnSpc>
                <a:spcPct val="115000"/>
              </a:lnSpc>
              <a:spcBef>
                <a:spcPts val="0"/>
              </a:spcBef>
              <a:spcAft>
                <a:spcPts val="0"/>
              </a:spcAft>
              <a:buSzPts val="605"/>
            </a:pPr>
            <a:r>
              <a:rPr lang="en-US" sz="1200" b="0" i="0" dirty="0">
                <a:solidFill>
                  <a:schemeClr val="bg2"/>
                </a:solidFill>
                <a:effectLst/>
                <a:latin typeface="+mn-lt"/>
              </a:rPr>
              <a:t>An API call is </a:t>
            </a:r>
            <a:r>
              <a:rPr lang="en-US" sz="1200" b="1" i="0" dirty="0">
                <a:solidFill>
                  <a:schemeClr val="bg2"/>
                </a:solidFill>
                <a:effectLst/>
                <a:latin typeface="+mn-lt"/>
              </a:rPr>
              <a:t>the process of a client application submitting a request to an API and that API retrieving the requested data from the external server or program and delivering it back to the client</a:t>
            </a:r>
            <a:r>
              <a:rPr lang="en-US" sz="1200" b="0" i="0" dirty="0">
                <a:solidFill>
                  <a:schemeClr val="bg2"/>
                </a:solidFill>
                <a:effectLst/>
                <a:latin typeface="+mn-lt"/>
              </a:rPr>
              <a:t>.</a:t>
            </a:r>
            <a:endParaRPr sz="1200" dirty="0">
              <a:solidFill>
                <a:schemeClr val="bg2"/>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13b3fc32fe_1_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1" name="Google Shape;241;g113b3fc32fe_1_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42" name="Google Shape;242;g113b3fc32fe_1_21"/>
          <p:cNvPicPr preferRelativeResize="0"/>
          <p:nvPr/>
        </p:nvPicPr>
        <p:blipFill>
          <a:blip r:embed="rId3">
            <a:alphaModFix/>
          </a:blip>
          <a:stretch>
            <a:fillRect/>
          </a:stretch>
        </p:blipFill>
        <p:spPr>
          <a:xfrm>
            <a:off x="4411980" y="276140"/>
            <a:ext cx="4670270" cy="4409575"/>
          </a:xfrm>
          <a:prstGeom prst="rect">
            <a:avLst/>
          </a:prstGeom>
          <a:noFill/>
          <a:ln>
            <a:noFill/>
          </a:ln>
          <a:effectLst>
            <a:glow rad="101600">
              <a:schemeClr val="accent4">
                <a:satMod val="175000"/>
                <a:alpha val="40000"/>
              </a:schemeClr>
            </a:glow>
          </a:effectLst>
        </p:spPr>
      </p:pic>
      <p:pic>
        <p:nvPicPr>
          <p:cNvPr id="243" name="Google Shape;243;g113b3fc32fe_1_21"/>
          <p:cNvPicPr preferRelativeResize="0"/>
          <p:nvPr/>
        </p:nvPicPr>
        <p:blipFill>
          <a:blip r:embed="rId4">
            <a:alphaModFix/>
          </a:blip>
          <a:stretch>
            <a:fillRect/>
          </a:stretch>
        </p:blipFill>
        <p:spPr>
          <a:xfrm>
            <a:off x="0" y="276140"/>
            <a:ext cx="4411980" cy="4409575"/>
          </a:xfrm>
          <a:prstGeom prst="rect">
            <a:avLst/>
          </a:prstGeom>
          <a:noFill/>
          <a:ln>
            <a:noFill/>
          </a:ln>
          <a:effectLst>
            <a:glow rad="101600">
              <a:schemeClr val="accent4">
                <a:satMod val="175000"/>
                <a:alpha val="40000"/>
              </a:schemeClr>
            </a:glow>
          </a:effec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8CB6EF-59A6-4C8B-8F54-337E6DEFD4C5}"/>
              </a:ext>
            </a:extLst>
          </p:cNvPr>
          <p:cNvSpPr/>
          <p:nvPr/>
        </p:nvSpPr>
        <p:spPr>
          <a:xfrm>
            <a:off x="1767388" y="2110085"/>
            <a:ext cx="560922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WEBSITE DEMO</a:t>
            </a:r>
          </a:p>
        </p:txBody>
      </p:sp>
    </p:spTree>
    <p:extLst>
      <p:ext uri="{BB962C8B-B14F-4D97-AF65-F5344CB8AC3E}">
        <p14:creationId xmlns:p14="http://schemas.microsoft.com/office/powerpoint/2010/main" val="3652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8FED8-A7B7-4C4C-814B-685683740716}"/>
              </a:ext>
            </a:extLst>
          </p:cNvPr>
          <p:cNvSpPr>
            <a:spLocks noGrp="1"/>
          </p:cNvSpPr>
          <p:nvPr>
            <p:ph type="title"/>
          </p:nvPr>
        </p:nvSpPr>
        <p:spPr>
          <a:xfrm>
            <a:off x="805650" y="519588"/>
            <a:ext cx="7688400" cy="1244700"/>
          </a:xfrm>
        </p:spPr>
        <p:txBody>
          <a:bodyPr>
            <a:normAutofit/>
          </a:bodyPr>
          <a:lstStyle/>
          <a:p>
            <a:r>
              <a:rPr lang="en-US" sz="3200" dirty="0"/>
              <a:t>PATIENT DASHBOARD</a:t>
            </a:r>
          </a:p>
        </p:txBody>
      </p:sp>
      <p:sp>
        <p:nvSpPr>
          <p:cNvPr id="12" name="TextBox 11">
            <a:extLst>
              <a:ext uri="{FF2B5EF4-FFF2-40B4-BE49-F238E27FC236}">
                <a16:creationId xmlns:a16="http://schemas.microsoft.com/office/drawing/2014/main" id="{044B9AE0-BE98-4B0E-8BDB-1F0D649358CD}"/>
              </a:ext>
            </a:extLst>
          </p:cNvPr>
          <p:cNvSpPr txBox="1"/>
          <p:nvPr/>
        </p:nvSpPr>
        <p:spPr>
          <a:xfrm>
            <a:off x="968065" y="1972745"/>
            <a:ext cx="4572000" cy="954107"/>
          </a:xfrm>
          <a:prstGeom prst="rect">
            <a:avLst/>
          </a:prstGeom>
          <a:noFill/>
        </p:spPr>
        <p:txBody>
          <a:bodyPr wrap="square">
            <a:spAutoFit/>
          </a:bodyPr>
          <a:lstStyle/>
          <a:p>
            <a:r>
              <a:rPr lang="en-US" b="0" i="0" dirty="0">
                <a:solidFill>
                  <a:srgbClr val="C9D1D9"/>
                </a:solidFill>
                <a:effectLst/>
                <a:latin typeface="-apple-system"/>
              </a:rPr>
              <a:t>SOME PATIENT ID’S:-</a:t>
            </a:r>
          </a:p>
          <a:p>
            <a:r>
              <a:rPr lang="en-US" b="0" i="0" dirty="0">
                <a:solidFill>
                  <a:srgbClr val="92D050"/>
                </a:solidFill>
                <a:effectLst/>
                <a:latin typeface="-apple-system"/>
              </a:rPr>
              <a:t>76982e06-f8b8-4509-9ca3-65a99c8650fe</a:t>
            </a:r>
            <a:br>
              <a:rPr lang="en-US" dirty="0">
                <a:solidFill>
                  <a:srgbClr val="92D050"/>
                </a:solidFill>
              </a:rPr>
            </a:br>
            <a:r>
              <a:rPr lang="en-US" b="0" i="0" dirty="0">
                <a:solidFill>
                  <a:srgbClr val="92D050"/>
                </a:solidFill>
                <a:effectLst/>
                <a:latin typeface="-apple-system"/>
              </a:rPr>
              <a:t>ad2e9916-4979-40fc-a8c0-68651a0cb5a6</a:t>
            </a:r>
            <a:br>
              <a:rPr lang="en-US" dirty="0">
                <a:solidFill>
                  <a:srgbClr val="92D050"/>
                </a:solidFill>
              </a:rPr>
            </a:br>
            <a:r>
              <a:rPr lang="en-US" b="0" i="0" dirty="0">
                <a:solidFill>
                  <a:srgbClr val="92D050"/>
                </a:solidFill>
                <a:effectLst/>
                <a:latin typeface="-apple-system"/>
              </a:rPr>
              <a:t>518f83f3-a717-4705-a181-06e205df480b</a:t>
            </a:r>
            <a:endParaRPr lang="en-US" dirty="0">
              <a:solidFill>
                <a:srgbClr val="92D050"/>
              </a:solidFill>
            </a:endParaRPr>
          </a:p>
        </p:txBody>
      </p:sp>
    </p:spTree>
    <p:extLst>
      <p:ext uri="{BB962C8B-B14F-4D97-AF65-F5344CB8AC3E}">
        <p14:creationId xmlns:p14="http://schemas.microsoft.com/office/powerpoint/2010/main" val="357337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4696-90F2-4BF9-A6AA-604DA4EDC160}"/>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1D91BB5E-B80A-4BD5-8B79-4072D903A375}"/>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074C58D9-4592-4BE3-90A6-A716E8B3482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5C2E8FB6-D14E-4BB4-A3A2-CE340573C2A4}"/>
              </a:ext>
            </a:extLst>
          </p:cNvPr>
          <p:cNvPicPr>
            <a:picLocks noChangeAspect="1"/>
          </p:cNvPicPr>
          <p:nvPr/>
        </p:nvPicPr>
        <p:blipFill>
          <a:blip r:embed="rId2"/>
          <a:stretch>
            <a:fillRect/>
          </a:stretch>
        </p:blipFill>
        <p:spPr>
          <a:xfrm>
            <a:off x="-25400" y="0"/>
            <a:ext cx="9169400" cy="5143500"/>
          </a:xfrm>
          <a:prstGeom prst="rect">
            <a:avLst/>
          </a:prstGeom>
        </p:spPr>
      </p:pic>
    </p:spTree>
    <p:extLst>
      <p:ext uri="{BB962C8B-B14F-4D97-AF65-F5344CB8AC3E}">
        <p14:creationId xmlns:p14="http://schemas.microsoft.com/office/powerpoint/2010/main" val="3038757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20B8-AFCB-4022-BC30-54BEAFF2220A}"/>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9584338-FE89-4342-8714-11C24631A142}"/>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5A99F3BE-C77B-448D-B6B0-3DAD854D769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43B5F5F7-22C0-4CC1-A22D-EC2D9808A08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9044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7656-B6D6-4DE5-8B22-82F63A13ECF6}"/>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9250E62A-F64F-4576-8F38-49D42A4E48A5}"/>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11191D93-EAD9-4F74-A801-506B6BE1AA6A}"/>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9CA8E84-F4A1-4EE7-B6CB-68185C12493C}"/>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13059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1"/>
          <p:cNvSpPr txBox="1">
            <a:spLocks noGrp="1"/>
          </p:cNvSpPr>
          <p:nvPr>
            <p:ph type="title"/>
          </p:nvPr>
        </p:nvSpPr>
        <p:spPr>
          <a:xfrm>
            <a:off x="474125" y="465525"/>
            <a:ext cx="5588400" cy="127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n" sz="3600" dirty="0">
                <a:solidFill>
                  <a:srgbClr val="5B0F00"/>
                </a:solidFill>
                <a:latin typeface="Caveat"/>
                <a:ea typeface="Caveat"/>
                <a:cs typeface="Caveat"/>
                <a:sym typeface="Caveat"/>
              </a:rPr>
              <a:t>Module Split-up / Explanation</a:t>
            </a:r>
            <a:endParaRPr sz="3600" dirty="0">
              <a:solidFill>
                <a:srgbClr val="5B0F00"/>
              </a:solidFill>
              <a:latin typeface="Caveat"/>
              <a:ea typeface="Caveat"/>
              <a:cs typeface="Caveat"/>
              <a:sym typeface="Caveat"/>
            </a:endParaRPr>
          </a:p>
          <a:p>
            <a:pPr marL="0" lvl="0" indent="0" algn="l" rtl="0">
              <a:lnSpc>
                <a:spcPct val="100000"/>
              </a:lnSpc>
              <a:spcBef>
                <a:spcPts val="0"/>
              </a:spcBef>
              <a:spcAft>
                <a:spcPts val="0"/>
              </a:spcAft>
              <a:buSzPts val="990"/>
              <a:buNone/>
            </a:pPr>
            <a:endParaRPr sz="2700" dirty="0"/>
          </a:p>
        </p:txBody>
      </p:sp>
      <p:sp>
        <p:nvSpPr>
          <p:cNvPr id="5" name="TextBox 4">
            <a:extLst>
              <a:ext uri="{FF2B5EF4-FFF2-40B4-BE49-F238E27FC236}">
                <a16:creationId xmlns:a16="http://schemas.microsoft.com/office/drawing/2014/main" id="{9FD2258F-1DC7-49F9-8CF0-6182F59D3CB9}"/>
              </a:ext>
            </a:extLst>
          </p:cNvPr>
          <p:cNvSpPr txBox="1"/>
          <p:nvPr/>
        </p:nvSpPr>
        <p:spPr>
          <a:xfrm>
            <a:off x="60960" y="1422053"/>
            <a:ext cx="8816340" cy="3539430"/>
          </a:xfrm>
          <a:prstGeom prst="rect">
            <a:avLst/>
          </a:prstGeom>
          <a:noFill/>
        </p:spPr>
        <p:txBody>
          <a:bodyPr wrap="square">
            <a:spAutoFit/>
          </a:bodyPr>
          <a:lstStyle/>
          <a:p>
            <a:r>
              <a:rPr lang="en-US" b="0" i="0" dirty="0">
                <a:solidFill>
                  <a:schemeClr val="bg2"/>
                </a:solidFill>
                <a:effectLst/>
                <a:latin typeface="arial" panose="020B0604020202020204" pitchFamily="34" charset="0"/>
              </a:rPr>
              <a:t>MySQL is </a:t>
            </a:r>
            <a:r>
              <a:rPr lang="en-US" b="1" i="0" dirty="0">
                <a:solidFill>
                  <a:schemeClr val="bg2"/>
                </a:solidFill>
                <a:effectLst/>
                <a:latin typeface="arial" panose="020B0604020202020204" pitchFamily="34" charset="0"/>
              </a:rPr>
              <a:t>an open source relational database management system</a:t>
            </a:r>
            <a:r>
              <a:rPr lang="en-US" b="0" i="0" dirty="0">
                <a:solidFill>
                  <a:schemeClr val="bg2"/>
                </a:solidFill>
                <a:effectLst/>
                <a:latin typeface="arial" panose="020B0604020202020204" pitchFamily="34" charset="0"/>
              </a:rPr>
              <a:t>. For WordPress sites, that means it helps you store all your blog posts, users, plugin information, etc. It stores that information in separate “tables” and connects it with “keys”, which is why it's relational.</a:t>
            </a:r>
          </a:p>
          <a:p>
            <a:endParaRPr lang="en-US" dirty="0">
              <a:solidFill>
                <a:schemeClr val="bg2"/>
              </a:solidFill>
              <a:latin typeface="arial" panose="020B0604020202020204" pitchFamily="34" charset="0"/>
            </a:endParaRPr>
          </a:p>
          <a:p>
            <a:r>
              <a:rPr lang="en-US" b="0" i="0" dirty="0" err="1">
                <a:solidFill>
                  <a:schemeClr val="bg2"/>
                </a:solidFill>
                <a:effectLst/>
                <a:latin typeface="arial" panose="020B0604020202020204" pitchFamily="34" charset="0"/>
              </a:rPr>
              <a:t>Streamlit</a:t>
            </a:r>
            <a:r>
              <a:rPr lang="en-US" b="0" i="0" dirty="0">
                <a:solidFill>
                  <a:schemeClr val="bg2"/>
                </a:solidFill>
                <a:effectLst/>
                <a:latin typeface="arial" panose="020B0604020202020204" pitchFamily="34" charset="0"/>
              </a:rPr>
              <a:t> is an open-source python library for </a:t>
            </a:r>
            <a:r>
              <a:rPr lang="en-US" b="1" i="0" dirty="0">
                <a:solidFill>
                  <a:schemeClr val="bg2"/>
                </a:solidFill>
                <a:effectLst/>
                <a:latin typeface="arial" panose="020B0604020202020204" pitchFamily="34" charset="0"/>
              </a:rPr>
              <a:t>creating and sharing web apps for data science and machine learning projects</a:t>
            </a:r>
            <a:r>
              <a:rPr lang="en-US" b="0" i="0" dirty="0">
                <a:solidFill>
                  <a:schemeClr val="bg2"/>
                </a:solidFill>
                <a:effectLst/>
                <a:latin typeface="arial" panose="020B0604020202020204" pitchFamily="34" charset="0"/>
              </a:rPr>
              <a:t>. The library can help you create and deploy your data science solution in a few minutes with a few lines of code.</a:t>
            </a:r>
          </a:p>
          <a:p>
            <a:endParaRPr lang="en-US" dirty="0">
              <a:solidFill>
                <a:schemeClr val="bg2"/>
              </a:solidFill>
              <a:latin typeface="arial" panose="020B0604020202020204" pitchFamily="34" charset="0"/>
            </a:endParaRPr>
          </a:p>
          <a:p>
            <a:r>
              <a:rPr lang="en-US" dirty="0">
                <a:solidFill>
                  <a:schemeClr val="bg2"/>
                </a:solidFill>
                <a:latin typeface="arial" panose="020B0604020202020204" pitchFamily="34" charset="0"/>
              </a:rPr>
              <a:t>P</a:t>
            </a:r>
            <a:r>
              <a:rPr lang="en-US" b="0" i="0" dirty="0">
                <a:solidFill>
                  <a:schemeClr val="bg2"/>
                </a:solidFill>
                <a:effectLst/>
                <a:latin typeface="arial" panose="020B0604020202020204" pitchFamily="34" charset="0"/>
              </a:rPr>
              <a:t>andas is </a:t>
            </a:r>
            <a:r>
              <a:rPr lang="en-US" b="1" i="0" dirty="0">
                <a:solidFill>
                  <a:schemeClr val="bg2"/>
                </a:solidFill>
                <a:effectLst/>
                <a:latin typeface="arial" panose="020B0604020202020204" pitchFamily="34" charset="0"/>
              </a:rPr>
              <a:t>a Python package providing fast, flexible, and expressive data structures designed to make working with “relational” or “labeled” data both easy and intuitive</a:t>
            </a:r>
            <a:r>
              <a:rPr lang="en-US" b="0" i="0" dirty="0">
                <a:solidFill>
                  <a:schemeClr val="bg2"/>
                </a:solidFill>
                <a:effectLst/>
                <a:latin typeface="arial" panose="020B0604020202020204" pitchFamily="34" charset="0"/>
              </a:rPr>
              <a:t>. It aims to be the fundamental high-level building block for doing practical, real-world data analysis in Python. Pandas is mainly used for </a:t>
            </a:r>
            <a:r>
              <a:rPr lang="en-US" b="1" i="0" dirty="0">
                <a:solidFill>
                  <a:schemeClr val="bg2"/>
                </a:solidFill>
                <a:effectLst/>
                <a:latin typeface="arial" panose="020B0604020202020204" pitchFamily="34" charset="0"/>
              </a:rPr>
              <a:t>data analysis and associated manipulation of tabular data in </a:t>
            </a:r>
            <a:r>
              <a:rPr lang="en-US" b="1" i="0" dirty="0" err="1">
                <a:solidFill>
                  <a:schemeClr val="bg2"/>
                </a:solidFill>
                <a:effectLst/>
                <a:latin typeface="arial" panose="020B0604020202020204" pitchFamily="34" charset="0"/>
              </a:rPr>
              <a:t>Dataframes</a:t>
            </a:r>
            <a:r>
              <a:rPr lang="en-US" b="0" i="0" dirty="0">
                <a:solidFill>
                  <a:schemeClr val="bg2"/>
                </a:solidFill>
                <a:effectLst/>
                <a:latin typeface="arial" panose="020B0604020202020204" pitchFamily="34" charset="0"/>
              </a:rPr>
              <a:t>.</a:t>
            </a:r>
          </a:p>
          <a:p>
            <a:endParaRPr lang="en-US" dirty="0">
              <a:solidFill>
                <a:schemeClr val="bg2"/>
              </a:solidFill>
              <a:latin typeface="arial" panose="020B0604020202020204" pitchFamily="34" charset="0"/>
            </a:endParaRPr>
          </a:p>
          <a:p>
            <a:r>
              <a:rPr lang="en-US" b="0" i="0" dirty="0">
                <a:solidFill>
                  <a:schemeClr val="bg2"/>
                </a:solidFill>
                <a:effectLst/>
                <a:latin typeface="arial" panose="020B0604020202020204" pitchFamily="34" charset="0"/>
              </a:rPr>
              <a:t>NumPy can be used </a:t>
            </a:r>
            <a:r>
              <a:rPr lang="en-US" b="1" i="0" dirty="0">
                <a:solidFill>
                  <a:schemeClr val="bg2"/>
                </a:solidFill>
                <a:effectLst/>
                <a:latin typeface="arial" panose="020B0604020202020204" pitchFamily="34" charset="0"/>
              </a:rPr>
              <a:t>to perform a wide variety of mathematical operations on arrays</a:t>
            </a:r>
            <a:r>
              <a:rPr lang="en-US" b="0" i="0" dirty="0">
                <a:solidFill>
                  <a:schemeClr val="bg2"/>
                </a:solidFill>
                <a:effectLst/>
                <a:latin typeface="arial" panose="020B0604020202020204" pitchFamily="34" charset="0"/>
              </a:rPr>
              <a:t>. It adds powerful data structures to Python that guarantee efficient calculations with arrays and matrices and it supplies an enormous library of high-level mathematical functions that operate on these arrays and matrices.</a:t>
            </a: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3b3fc32fe_1_9"/>
          <p:cNvSpPr txBox="1">
            <a:spLocks noGrp="1"/>
          </p:cNvSpPr>
          <p:nvPr>
            <p:ph type="ctrTitle"/>
          </p:nvPr>
        </p:nvSpPr>
        <p:spPr>
          <a:xfrm>
            <a:off x="727950" y="539550"/>
            <a:ext cx="7688100" cy="2032200"/>
          </a:xfrm>
          <a:prstGeom prst="rect">
            <a:avLst/>
          </a:prstGeom>
        </p:spPr>
        <p:txBody>
          <a:bodyPr spcFirstLastPara="1" wrap="square" lIns="91425" tIns="91425" rIns="91425" bIns="91425" anchor="t" anchorCtr="0">
            <a:normAutofit/>
          </a:bodyPr>
          <a:lstStyle/>
          <a:p>
            <a:pPr marL="0" lvl="0" indent="0" algn="l" rtl="0">
              <a:lnSpc>
                <a:spcPct val="121764"/>
              </a:lnSpc>
              <a:spcBef>
                <a:spcPts val="4300"/>
              </a:spcBef>
              <a:spcAft>
                <a:spcPts val="0"/>
              </a:spcAft>
              <a:buNone/>
            </a:pPr>
            <a:r>
              <a:rPr lang="en" sz="3600">
                <a:latin typeface="Caveat"/>
                <a:ea typeface="Caveat"/>
                <a:cs typeface="Caveat"/>
                <a:sym typeface="Caveat"/>
              </a:rPr>
              <a:t>Conclusion</a:t>
            </a:r>
            <a:endParaRPr sz="3600">
              <a:latin typeface="Caveat"/>
              <a:ea typeface="Caveat"/>
              <a:cs typeface="Caveat"/>
              <a:sym typeface="Caveat"/>
            </a:endParaRPr>
          </a:p>
          <a:p>
            <a:pPr marL="0" lvl="0" indent="0" algn="l" rtl="0">
              <a:spcBef>
                <a:spcPts val="1500"/>
              </a:spcBef>
              <a:spcAft>
                <a:spcPts val="0"/>
              </a:spcAft>
              <a:buNone/>
            </a:pPr>
            <a:endParaRPr/>
          </a:p>
        </p:txBody>
      </p:sp>
      <p:sp>
        <p:nvSpPr>
          <p:cNvPr id="262" name="Google Shape;262;g113b3fc32fe_1_9"/>
          <p:cNvSpPr txBox="1">
            <a:spLocks noGrp="1"/>
          </p:cNvSpPr>
          <p:nvPr>
            <p:ph type="subTitle" idx="1"/>
          </p:nvPr>
        </p:nvSpPr>
        <p:spPr>
          <a:xfrm>
            <a:off x="1045350" y="1945400"/>
            <a:ext cx="7053300" cy="14337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r>
              <a:rPr lang="en-US" sz="6715" dirty="0"/>
              <a:t>This patient dashboard can be a very useful tool for patients . It will save a lot of time and space of patients as it can be accessed anytime from anywhere in the world. We are still working on this project and trying to add more and more features to this dashboard.</a:t>
            </a:r>
            <a:endParaRPr dirty="0"/>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727650" y="5910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640" dirty="0">
                <a:latin typeface="Caveat"/>
                <a:ea typeface="Caveat"/>
                <a:cs typeface="Caveat"/>
                <a:sym typeface="Caveat"/>
              </a:rPr>
              <a:t>References</a:t>
            </a:r>
            <a:endParaRPr sz="3640" dirty="0">
              <a:latin typeface="Caveat"/>
              <a:ea typeface="Caveat"/>
              <a:cs typeface="Caveat"/>
              <a:sym typeface="Caveat"/>
            </a:endParaRPr>
          </a:p>
        </p:txBody>
      </p:sp>
      <p:sp>
        <p:nvSpPr>
          <p:cNvPr id="268" name="Google Shape;268;p27"/>
          <p:cNvSpPr txBox="1">
            <a:spLocks noGrp="1"/>
          </p:cNvSpPr>
          <p:nvPr>
            <p:ph type="body" idx="1"/>
          </p:nvPr>
        </p:nvSpPr>
        <p:spPr>
          <a:xfrm>
            <a:off x="363800" y="1500200"/>
            <a:ext cx="7881040" cy="26256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https://www.udemy.com/course/the-complete-guide-to-angular-2/</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dirty="0">
              <a:solidFill>
                <a:srgbClr val="00CCFF"/>
              </a:solidFil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https://getbootstrap.com/docs/5.1/getting-</a:t>
            </a:r>
            <a:endParaRPr sz="1457" dirty="0">
              <a:solidFill>
                <a:srgbClr val="00CCFF"/>
              </a:solidFill>
              <a:latin typeface="Arial"/>
              <a:ea typeface="Arial"/>
              <a:cs typeface="Arial"/>
              <a:sym typeface="Arial"/>
            </a:endParaRPr>
          </a:p>
          <a:p>
            <a:pPr marL="0" lvl="0" indent="0" algn="l" rtl="0">
              <a:lnSpc>
                <a:spcPct val="115000"/>
              </a:lnSpc>
              <a:spcBef>
                <a:spcPts val="0"/>
              </a:spcBef>
              <a:spcAft>
                <a:spcPts val="0"/>
              </a:spcAft>
              <a:buSzPts val="1300"/>
              <a:buNone/>
            </a:pPr>
            <a:r>
              <a:rPr lang="en" sz="1500"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sz="1500"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https://www.geeksforgeeks.org/web-development</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https://rapidapi.com/hub</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https://www.boldbi.com/dashboard-examples/healthcare/patient-monitoring-dashboard</a:t>
            </a:r>
            <a:endParaRPr dirty="0">
              <a:solidFill>
                <a:srgbClr val="00CCFF"/>
              </a:solidFill>
            </a:endParaRPr>
          </a:p>
        </p:txBody>
      </p:sp>
      <p:pic>
        <p:nvPicPr>
          <p:cNvPr id="269" name="Google Shape;269;p27"/>
          <p:cNvPicPr preferRelativeResize="0"/>
          <p:nvPr/>
        </p:nvPicPr>
        <p:blipFill rotWithShape="1">
          <a:blip r:embed="rId7">
            <a:alphaModFix/>
          </a:blip>
          <a:srcRect/>
          <a:stretch/>
        </p:blipFill>
        <p:spPr>
          <a:xfrm>
            <a:off x="6454140" y="3587685"/>
            <a:ext cx="2743200" cy="1555815"/>
          </a:xfrm>
          <a:prstGeom prst="ellipse">
            <a:avLst/>
          </a:prstGeom>
          <a:ln>
            <a:noFill/>
          </a:ln>
          <a:effectLst>
            <a:glow rad="63500">
              <a:schemeClr val="accent2">
                <a:satMod val="175000"/>
                <a:alpha val="40000"/>
              </a:schemeClr>
            </a:glow>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 descr="Open Chromebook laptop computer"/>
          <p:cNvPicPr preferRelativeResize="0"/>
          <p:nvPr/>
        </p:nvPicPr>
        <p:blipFill rotWithShape="1">
          <a:blip r:embed="rId3">
            <a:alphaModFix/>
          </a:blip>
          <a:srcRect r="3343"/>
          <a:stretch/>
        </p:blipFill>
        <p:spPr>
          <a:xfrm>
            <a:off x="4481500" y="1210107"/>
            <a:ext cx="4537098" cy="2822399"/>
          </a:xfrm>
          <a:prstGeom prst="rect">
            <a:avLst/>
          </a:prstGeom>
          <a:noFill/>
          <a:ln>
            <a:noFill/>
          </a:ln>
        </p:spPr>
      </p:pic>
      <p:sp>
        <p:nvSpPr>
          <p:cNvPr id="112" name="Google Shape;112;p1"/>
          <p:cNvSpPr txBox="1">
            <a:spLocks noGrp="1"/>
          </p:cNvSpPr>
          <p:nvPr>
            <p:ph type="ctrTitle"/>
          </p:nvPr>
        </p:nvSpPr>
        <p:spPr>
          <a:xfrm>
            <a:off x="383500" y="1187247"/>
            <a:ext cx="4098000" cy="20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500" dirty="0">
                <a:solidFill>
                  <a:srgbClr val="1C4587"/>
                </a:solidFill>
                <a:latin typeface="Caveat"/>
                <a:ea typeface="Caveat"/>
                <a:cs typeface="Caveat"/>
                <a:sym typeface="Caveat"/>
              </a:rPr>
              <a:t>PROJECT EXHIBITION           (DSN2099)</a:t>
            </a:r>
            <a:endParaRPr sz="2500" dirty="0">
              <a:solidFill>
                <a:srgbClr val="1C4587"/>
              </a:solidFill>
              <a:latin typeface="Caveat"/>
              <a:ea typeface="Caveat"/>
              <a:cs typeface="Caveat"/>
              <a:sym typeface="Caveat"/>
            </a:endParaRPr>
          </a:p>
          <a:p>
            <a:pPr marL="0" lvl="0" indent="0" algn="l" rtl="0">
              <a:lnSpc>
                <a:spcPct val="100000"/>
              </a:lnSpc>
              <a:spcBef>
                <a:spcPts val="0"/>
              </a:spcBef>
              <a:spcAft>
                <a:spcPts val="0"/>
              </a:spcAft>
              <a:buSzPts val="990"/>
              <a:buNone/>
            </a:pPr>
            <a:r>
              <a:rPr lang="en" sz="2500" dirty="0">
                <a:solidFill>
                  <a:srgbClr val="1C4587"/>
                </a:solidFill>
                <a:latin typeface="Caveat"/>
                <a:ea typeface="Caveat"/>
                <a:cs typeface="Caveat"/>
                <a:sym typeface="Caveat"/>
              </a:rPr>
              <a:t>       REVIEW II</a:t>
            </a:r>
            <a:endParaRPr sz="2500" dirty="0">
              <a:latin typeface="Caveat"/>
              <a:ea typeface="Caveat"/>
              <a:cs typeface="Caveat"/>
              <a:sym typeface="Caveat"/>
            </a:endParaRPr>
          </a:p>
        </p:txBody>
      </p:sp>
      <p:sp>
        <p:nvSpPr>
          <p:cNvPr id="113" name="Google Shape;113;p1"/>
          <p:cNvSpPr txBox="1">
            <a:spLocks noGrp="1"/>
          </p:cNvSpPr>
          <p:nvPr>
            <p:ph type="subTitle" idx="1"/>
          </p:nvPr>
        </p:nvSpPr>
        <p:spPr>
          <a:xfrm>
            <a:off x="4757825" y="3873900"/>
            <a:ext cx="4537200" cy="13815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1000"/>
              </a:spcBef>
              <a:spcAft>
                <a:spcPts val="0"/>
              </a:spcAft>
              <a:buSzPts val="1600"/>
              <a:buNone/>
            </a:pPr>
            <a:endParaRPr sz="1050" dirty="0">
              <a:latin typeface="Arial"/>
              <a:ea typeface="Arial"/>
              <a:cs typeface="Arial"/>
              <a:sym typeface="Arial"/>
            </a:endParaRPr>
          </a:p>
          <a:p>
            <a:pPr marL="0" lvl="0" indent="0" algn="l" rtl="0">
              <a:lnSpc>
                <a:spcPct val="70000"/>
              </a:lnSpc>
              <a:spcBef>
                <a:spcPts val="1000"/>
              </a:spcBef>
              <a:spcAft>
                <a:spcPts val="0"/>
              </a:spcAft>
              <a:buSzPts val="1600"/>
              <a:buNone/>
            </a:pPr>
            <a:r>
              <a:rPr lang="en" sz="1050" b="1" dirty="0">
                <a:solidFill>
                  <a:srgbClr val="222222"/>
                </a:solidFill>
                <a:latin typeface="Raleway"/>
                <a:ea typeface="Raleway"/>
                <a:cs typeface="Raleway"/>
                <a:sym typeface="Raleway"/>
              </a:rPr>
              <a:t>          </a:t>
            </a:r>
            <a:r>
              <a:rPr lang="en" sz="1250" b="1" dirty="0">
                <a:solidFill>
                  <a:srgbClr val="222222"/>
                </a:solidFill>
                <a:latin typeface="Raleway"/>
                <a:ea typeface="Raleway"/>
                <a:cs typeface="Raleway"/>
                <a:sym typeface="Raleway"/>
              </a:rPr>
              <a:t>  </a:t>
            </a:r>
            <a:r>
              <a:rPr lang="en" sz="1400" b="1" dirty="0">
                <a:solidFill>
                  <a:srgbClr val="222222"/>
                </a:solidFill>
                <a:latin typeface="Raleway"/>
                <a:ea typeface="Raleway"/>
                <a:cs typeface="Raleway"/>
                <a:sym typeface="Raleway"/>
              </a:rPr>
              <a:t>Dr. Vikas Panthi    (Guide )   </a:t>
            </a:r>
            <a:endParaRPr sz="1400" b="1" u="sng" dirty="0">
              <a:solidFill>
                <a:srgbClr val="222222"/>
              </a:solidFill>
              <a:latin typeface="Raleway"/>
              <a:ea typeface="Raleway"/>
              <a:cs typeface="Raleway"/>
              <a:sym typeface="Raleway"/>
            </a:endParaRPr>
          </a:p>
          <a:p>
            <a:pPr marL="0" lvl="0" indent="0" algn="l" rtl="0">
              <a:lnSpc>
                <a:spcPct val="70000"/>
              </a:lnSpc>
              <a:spcBef>
                <a:spcPts val="1000"/>
              </a:spcBef>
              <a:spcAft>
                <a:spcPts val="0"/>
              </a:spcAft>
              <a:buSzPts val="1600"/>
              <a:buNone/>
            </a:pPr>
            <a:r>
              <a:rPr lang="en" sz="1250" b="1" dirty="0">
                <a:solidFill>
                  <a:srgbClr val="222222"/>
                </a:solidFill>
                <a:latin typeface="Raleway"/>
                <a:ea typeface="Raleway"/>
                <a:cs typeface="Raleway"/>
                <a:sym typeface="Raleway"/>
              </a:rPr>
              <a:t>          Dr. Anand Motwani </a:t>
            </a:r>
            <a:r>
              <a:rPr lang="en" sz="1400" b="1" dirty="0">
                <a:solidFill>
                  <a:schemeClr val="dk2"/>
                </a:solidFill>
                <a:latin typeface="Raleway"/>
                <a:ea typeface="Raleway"/>
                <a:cs typeface="Raleway"/>
                <a:sym typeface="Raleway"/>
              </a:rPr>
              <a:t> (Project Coordinator)</a:t>
            </a:r>
            <a:endParaRPr sz="1800" b="1" dirty="0">
              <a:solidFill>
                <a:schemeClr val="dk2"/>
              </a:solidFill>
              <a:latin typeface="Raleway"/>
              <a:ea typeface="Raleway"/>
              <a:cs typeface="Raleway"/>
              <a:sym typeface="Raleway"/>
            </a:endParaRPr>
          </a:p>
          <a:p>
            <a:pPr marL="0" lvl="0" indent="0" algn="l" rtl="0">
              <a:lnSpc>
                <a:spcPct val="100000"/>
              </a:lnSpc>
              <a:spcBef>
                <a:spcPts val="0"/>
              </a:spcBef>
              <a:spcAft>
                <a:spcPts val="0"/>
              </a:spcAft>
              <a:buSzPts val="1600"/>
              <a:buNone/>
            </a:pPr>
            <a:endParaRPr dirty="0">
              <a:solidFill>
                <a:schemeClr val="dk2"/>
              </a:solidFill>
            </a:endParaRPr>
          </a:p>
        </p:txBody>
      </p:sp>
      <p:pic>
        <p:nvPicPr>
          <p:cNvPr id="114" name="Google Shape;114;p1"/>
          <p:cNvPicPr preferRelativeResize="0"/>
          <p:nvPr/>
        </p:nvPicPr>
        <p:blipFill rotWithShape="1">
          <a:blip r:embed="rId4">
            <a:alphaModFix/>
          </a:blip>
          <a:srcRect/>
          <a:stretch/>
        </p:blipFill>
        <p:spPr>
          <a:xfrm>
            <a:off x="5083225" y="1399750"/>
            <a:ext cx="3440300" cy="1925150"/>
          </a:xfrm>
          <a:prstGeom prst="rect">
            <a:avLst/>
          </a:prstGeom>
          <a:noFill/>
          <a:ln>
            <a:noFill/>
          </a:ln>
        </p:spPr>
      </p:pic>
      <p:sp>
        <p:nvSpPr>
          <p:cNvPr id="115" name="Google Shape;115;p1"/>
          <p:cNvSpPr txBox="1"/>
          <p:nvPr/>
        </p:nvSpPr>
        <p:spPr>
          <a:xfrm>
            <a:off x="677638" y="2890079"/>
            <a:ext cx="3665700" cy="152961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PATIENT</a:t>
            </a:r>
            <a:endParaRPr sz="3800" b="1" dirty="0">
              <a:solidFill>
                <a:srgbClr val="1C4587"/>
              </a:solidFill>
              <a:latin typeface="Caveat"/>
              <a:ea typeface="Caveat"/>
              <a:cs typeface="Caveat"/>
              <a:sym typeface="Caveat"/>
            </a:endParaRPr>
          </a:p>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         DASHBORAD</a:t>
            </a:r>
            <a:r>
              <a:rPr lang="en" sz="3800" b="1" i="0" u="none" strike="noStrike" cap="none" dirty="0">
                <a:solidFill>
                  <a:srgbClr val="1C4587"/>
                </a:solidFill>
                <a:latin typeface="Caveat"/>
                <a:ea typeface="Caveat"/>
                <a:cs typeface="Caveat"/>
                <a:sym typeface="Caveat"/>
              </a:rPr>
              <a:t> </a:t>
            </a:r>
            <a:endParaRPr sz="3800" b="1" i="0" u="none" strike="noStrike" cap="none" dirty="0">
              <a:solidFill>
                <a:srgbClr val="1C4587"/>
              </a:solidFill>
              <a:latin typeface="Caveat"/>
              <a:ea typeface="Caveat"/>
              <a:cs typeface="Caveat"/>
              <a:sym typeface="Caveat"/>
            </a:endParaRPr>
          </a:p>
        </p:txBody>
      </p:sp>
      <p:sp>
        <p:nvSpPr>
          <p:cNvPr id="8" name="TextBox 7">
            <a:extLst>
              <a:ext uri="{FF2B5EF4-FFF2-40B4-BE49-F238E27FC236}">
                <a16:creationId xmlns:a16="http://schemas.microsoft.com/office/drawing/2014/main" id="{B680EA68-0FBC-4F50-B3B3-80929F4E6AC2}"/>
              </a:ext>
            </a:extLst>
          </p:cNvPr>
          <p:cNvSpPr txBox="1"/>
          <p:nvPr/>
        </p:nvSpPr>
        <p:spPr>
          <a:xfrm>
            <a:off x="7178040" y="86736"/>
            <a:ext cx="1727421" cy="464935"/>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2700"/>
              <a:buFont typeface="Arial"/>
              <a:buNone/>
            </a:pPr>
            <a:r>
              <a:rPr lang="en-US" sz="2200" b="1" dirty="0">
                <a:solidFill>
                  <a:srgbClr val="1C4587"/>
                </a:solidFill>
                <a:latin typeface="Caveat"/>
                <a:ea typeface="Caveat"/>
                <a:cs typeface="Caveat"/>
                <a:sym typeface="Caveat"/>
              </a:rPr>
              <a:t>TEAM NO.</a:t>
            </a:r>
            <a:r>
              <a:rPr lang="en-US" sz="2200" b="1" i="0" u="none" strike="noStrike" cap="none" dirty="0">
                <a:solidFill>
                  <a:srgbClr val="1C4587"/>
                </a:solidFill>
                <a:latin typeface="Caveat"/>
                <a:ea typeface="Caveat"/>
                <a:cs typeface="Caveat"/>
                <a:sym typeface="Caveat"/>
              </a:rPr>
              <a:t>1</a:t>
            </a:r>
            <a:r>
              <a:rPr lang="en-US" sz="2200" b="1" dirty="0">
                <a:solidFill>
                  <a:srgbClr val="1C4587"/>
                </a:solidFill>
                <a:latin typeface="Caveat"/>
                <a:ea typeface="Caveat"/>
                <a:cs typeface="Caveat"/>
                <a:sym typeface="Caveat"/>
              </a:rPr>
              <a:t>00</a:t>
            </a:r>
            <a:endParaRPr lang="en-US" sz="2200" b="1" i="0" u="none" strike="noStrike" cap="none" dirty="0">
              <a:solidFill>
                <a:srgbClr val="1C4587"/>
              </a:solidFill>
              <a:latin typeface="Caveat"/>
              <a:ea typeface="Caveat"/>
              <a:cs typeface="Caveat"/>
              <a:sym typeface="Cave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wipe(down)">
                                      <p:cBhvr>
                                        <p:cTn id="7" dur="580">
                                          <p:stCondLst>
                                            <p:cond delay="0"/>
                                          </p:stCondLst>
                                        </p:cTn>
                                        <p:tgtEl>
                                          <p:spTgt spid="115">
                                            <p:txEl>
                                              <p:pRg st="0" end="0"/>
                                            </p:txEl>
                                          </p:spTgt>
                                        </p:tgtEl>
                                      </p:cBhvr>
                                    </p:animEffect>
                                    <p:anim calcmode="lin" valueType="num">
                                      <p:cBhvr>
                                        <p:cTn id="8" dur="1822" tmFilter="0,0; 0.14,0.36; 0.43,0.73; 0.71,0.91; 1.0,1.0">
                                          <p:stCondLst>
                                            <p:cond delay="0"/>
                                          </p:stCondLst>
                                        </p:cTn>
                                        <p:tgtEl>
                                          <p:spTgt spid="1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5">
                                            <p:txEl>
                                              <p:pRg st="0" end="0"/>
                                            </p:txEl>
                                          </p:spTgt>
                                        </p:tgtEl>
                                      </p:cBhvr>
                                      <p:to x="100000" y="60000"/>
                                    </p:animScale>
                                    <p:animScale>
                                      <p:cBhvr>
                                        <p:cTn id="14" dur="166" decel="50000">
                                          <p:stCondLst>
                                            <p:cond delay="676"/>
                                          </p:stCondLst>
                                        </p:cTn>
                                        <p:tgtEl>
                                          <p:spTgt spid="115">
                                            <p:txEl>
                                              <p:pRg st="0" end="0"/>
                                            </p:txEl>
                                          </p:spTgt>
                                        </p:tgtEl>
                                      </p:cBhvr>
                                      <p:to x="100000" y="100000"/>
                                    </p:animScale>
                                    <p:animScale>
                                      <p:cBhvr>
                                        <p:cTn id="15" dur="26">
                                          <p:stCondLst>
                                            <p:cond delay="1312"/>
                                          </p:stCondLst>
                                        </p:cTn>
                                        <p:tgtEl>
                                          <p:spTgt spid="115">
                                            <p:txEl>
                                              <p:pRg st="0" end="0"/>
                                            </p:txEl>
                                          </p:spTgt>
                                        </p:tgtEl>
                                      </p:cBhvr>
                                      <p:to x="100000" y="80000"/>
                                    </p:animScale>
                                    <p:animScale>
                                      <p:cBhvr>
                                        <p:cTn id="16" dur="166" decel="50000">
                                          <p:stCondLst>
                                            <p:cond delay="1338"/>
                                          </p:stCondLst>
                                        </p:cTn>
                                        <p:tgtEl>
                                          <p:spTgt spid="115">
                                            <p:txEl>
                                              <p:pRg st="0" end="0"/>
                                            </p:txEl>
                                          </p:spTgt>
                                        </p:tgtEl>
                                      </p:cBhvr>
                                      <p:to x="100000" y="100000"/>
                                    </p:animScale>
                                    <p:animScale>
                                      <p:cBhvr>
                                        <p:cTn id="17" dur="26">
                                          <p:stCondLst>
                                            <p:cond delay="1642"/>
                                          </p:stCondLst>
                                        </p:cTn>
                                        <p:tgtEl>
                                          <p:spTgt spid="115">
                                            <p:txEl>
                                              <p:pRg st="0" end="0"/>
                                            </p:txEl>
                                          </p:spTgt>
                                        </p:tgtEl>
                                      </p:cBhvr>
                                      <p:to x="100000" y="90000"/>
                                    </p:animScale>
                                    <p:animScale>
                                      <p:cBhvr>
                                        <p:cTn id="18" dur="166" decel="50000">
                                          <p:stCondLst>
                                            <p:cond delay="1668"/>
                                          </p:stCondLst>
                                        </p:cTn>
                                        <p:tgtEl>
                                          <p:spTgt spid="115">
                                            <p:txEl>
                                              <p:pRg st="0" end="0"/>
                                            </p:txEl>
                                          </p:spTgt>
                                        </p:tgtEl>
                                      </p:cBhvr>
                                      <p:to x="100000" y="100000"/>
                                    </p:animScale>
                                    <p:animScale>
                                      <p:cBhvr>
                                        <p:cTn id="19" dur="26">
                                          <p:stCondLst>
                                            <p:cond delay="1808"/>
                                          </p:stCondLst>
                                        </p:cTn>
                                        <p:tgtEl>
                                          <p:spTgt spid="115">
                                            <p:txEl>
                                              <p:pRg st="0" end="0"/>
                                            </p:txEl>
                                          </p:spTgt>
                                        </p:tgtEl>
                                      </p:cBhvr>
                                      <p:to x="100000" y="95000"/>
                                    </p:animScale>
                                    <p:animScale>
                                      <p:cBhvr>
                                        <p:cTn id="20" dur="166" decel="50000">
                                          <p:stCondLst>
                                            <p:cond delay="1834"/>
                                          </p:stCondLst>
                                        </p:cTn>
                                        <p:tgtEl>
                                          <p:spTgt spid="11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5">
                                            <p:txEl>
                                              <p:pRg st="1" end="1"/>
                                            </p:txEl>
                                          </p:spTgt>
                                        </p:tgtEl>
                                        <p:attrNameLst>
                                          <p:attrName>style.visibility</p:attrName>
                                        </p:attrNameLst>
                                      </p:cBhvr>
                                      <p:to>
                                        <p:strVal val="visible"/>
                                      </p:to>
                                    </p:set>
                                    <p:animEffect transition="in" filter="wipe(down)">
                                      <p:cBhvr>
                                        <p:cTn id="23" dur="580">
                                          <p:stCondLst>
                                            <p:cond delay="0"/>
                                          </p:stCondLst>
                                        </p:cTn>
                                        <p:tgtEl>
                                          <p:spTgt spid="115">
                                            <p:txEl>
                                              <p:pRg st="1" end="1"/>
                                            </p:txEl>
                                          </p:spTgt>
                                        </p:tgtEl>
                                      </p:cBhvr>
                                    </p:animEffect>
                                    <p:anim calcmode="lin" valueType="num">
                                      <p:cBhvr>
                                        <p:cTn id="24" dur="1822" tmFilter="0,0; 0.14,0.36; 0.43,0.73; 0.71,0.91; 1.0,1.0">
                                          <p:stCondLst>
                                            <p:cond delay="0"/>
                                          </p:stCondLst>
                                        </p:cTn>
                                        <p:tgtEl>
                                          <p:spTgt spid="11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15">
                                            <p:txEl>
                                              <p:pRg st="1" end="1"/>
                                            </p:txEl>
                                          </p:spTgt>
                                        </p:tgtEl>
                                      </p:cBhvr>
                                      <p:to x="100000" y="60000"/>
                                    </p:animScale>
                                    <p:animScale>
                                      <p:cBhvr>
                                        <p:cTn id="30" dur="166" decel="50000">
                                          <p:stCondLst>
                                            <p:cond delay="676"/>
                                          </p:stCondLst>
                                        </p:cTn>
                                        <p:tgtEl>
                                          <p:spTgt spid="115">
                                            <p:txEl>
                                              <p:pRg st="1" end="1"/>
                                            </p:txEl>
                                          </p:spTgt>
                                        </p:tgtEl>
                                      </p:cBhvr>
                                      <p:to x="100000" y="100000"/>
                                    </p:animScale>
                                    <p:animScale>
                                      <p:cBhvr>
                                        <p:cTn id="31" dur="26">
                                          <p:stCondLst>
                                            <p:cond delay="1312"/>
                                          </p:stCondLst>
                                        </p:cTn>
                                        <p:tgtEl>
                                          <p:spTgt spid="115">
                                            <p:txEl>
                                              <p:pRg st="1" end="1"/>
                                            </p:txEl>
                                          </p:spTgt>
                                        </p:tgtEl>
                                      </p:cBhvr>
                                      <p:to x="100000" y="80000"/>
                                    </p:animScale>
                                    <p:animScale>
                                      <p:cBhvr>
                                        <p:cTn id="32" dur="166" decel="50000">
                                          <p:stCondLst>
                                            <p:cond delay="1338"/>
                                          </p:stCondLst>
                                        </p:cTn>
                                        <p:tgtEl>
                                          <p:spTgt spid="115">
                                            <p:txEl>
                                              <p:pRg st="1" end="1"/>
                                            </p:txEl>
                                          </p:spTgt>
                                        </p:tgtEl>
                                      </p:cBhvr>
                                      <p:to x="100000" y="100000"/>
                                    </p:animScale>
                                    <p:animScale>
                                      <p:cBhvr>
                                        <p:cTn id="33" dur="26">
                                          <p:stCondLst>
                                            <p:cond delay="1642"/>
                                          </p:stCondLst>
                                        </p:cTn>
                                        <p:tgtEl>
                                          <p:spTgt spid="115">
                                            <p:txEl>
                                              <p:pRg st="1" end="1"/>
                                            </p:txEl>
                                          </p:spTgt>
                                        </p:tgtEl>
                                      </p:cBhvr>
                                      <p:to x="100000" y="90000"/>
                                    </p:animScale>
                                    <p:animScale>
                                      <p:cBhvr>
                                        <p:cTn id="34" dur="166" decel="50000">
                                          <p:stCondLst>
                                            <p:cond delay="1668"/>
                                          </p:stCondLst>
                                        </p:cTn>
                                        <p:tgtEl>
                                          <p:spTgt spid="115">
                                            <p:txEl>
                                              <p:pRg st="1" end="1"/>
                                            </p:txEl>
                                          </p:spTgt>
                                        </p:tgtEl>
                                      </p:cBhvr>
                                      <p:to x="100000" y="100000"/>
                                    </p:animScale>
                                    <p:animScale>
                                      <p:cBhvr>
                                        <p:cTn id="35" dur="26">
                                          <p:stCondLst>
                                            <p:cond delay="1808"/>
                                          </p:stCondLst>
                                        </p:cTn>
                                        <p:tgtEl>
                                          <p:spTgt spid="115">
                                            <p:txEl>
                                              <p:pRg st="1" end="1"/>
                                            </p:txEl>
                                          </p:spTgt>
                                        </p:tgtEl>
                                      </p:cBhvr>
                                      <p:to x="100000" y="95000"/>
                                    </p:animScale>
                                    <p:animScale>
                                      <p:cBhvr>
                                        <p:cTn id="36" dur="166" decel="50000">
                                          <p:stCondLst>
                                            <p:cond delay="1834"/>
                                          </p:stCondLst>
                                        </p:cTn>
                                        <p:tgtEl>
                                          <p:spTgt spid="115">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819A-DD71-4060-A4B1-DE0BD5456384}"/>
              </a:ext>
            </a:extLst>
          </p:cNvPr>
          <p:cNvSpPr>
            <a:spLocks noGrp="1"/>
          </p:cNvSpPr>
          <p:nvPr>
            <p:ph type="title"/>
          </p:nvPr>
        </p:nvSpPr>
        <p:spPr>
          <a:xfrm>
            <a:off x="615150" y="535925"/>
            <a:ext cx="7688700" cy="535200"/>
          </a:xfrm>
        </p:spPr>
        <p:txBody>
          <a:bodyPr>
            <a:noAutofit/>
          </a:bodyPr>
          <a:lstStyle/>
          <a:p>
            <a:r>
              <a:rPr lang="en-US" sz="3600" dirty="0">
                <a:latin typeface="Caveat" panose="020B0604020202020204" charset="0"/>
              </a:rPr>
              <a:t>Individual Contribution</a:t>
            </a:r>
          </a:p>
        </p:txBody>
      </p:sp>
      <p:sp>
        <p:nvSpPr>
          <p:cNvPr id="3" name="Text Placeholder 2">
            <a:extLst>
              <a:ext uri="{FF2B5EF4-FFF2-40B4-BE49-F238E27FC236}">
                <a16:creationId xmlns:a16="http://schemas.microsoft.com/office/drawing/2014/main" id="{8741B3AD-1C64-4F59-A10C-44276F615D6F}"/>
              </a:ext>
            </a:extLst>
          </p:cNvPr>
          <p:cNvSpPr>
            <a:spLocks noGrp="1"/>
          </p:cNvSpPr>
          <p:nvPr>
            <p:ph type="body" idx="1"/>
          </p:nvPr>
        </p:nvSpPr>
        <p:spPr>
          <a:xfrm>
            <a:off x="615150" y="1476895"/>
            <a:ext cx="8178330" cy="3483725"/>
          </a:xfrm>
        </p:spPr>
        <p:txBody>
          <a:bodyPr>
            <a:normAutofit/>
          </a:bodyPr>
          <a:lstStyle/>
          <a:p>
            <a:r>
              <a:rPr lang="en-US" dirty="0">
                <a:solidFill>
                  <a:schemeClr val="accent2">
                    <a:lumMod val="50000"/>
                  </a:schemeClr>
                </a:solidFill>
              </a:rPr>
              <a:t>BHARTI GATTANI              Data collected from KAGGLE     </a:t>
            </a:r>
          </a:p>
          <a:p>
            <a:pPr marL="146050" indent="0">
              <a:buNone/>
            </a:pPr>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NIMISH SARATHE </a:t>
            </a:r>
          </a:p>
          <a:p>
            <a:r>
              <a:rPr lang="en-US" dirty="0">
                <a:solidFill>
                  <a:schemeClr val="accent2">
                    <a:lumMod val="50000"/>
                  </a:schemeClr>
                </a:solidFill>
              </a:rPr>
              <a:t>UTKARSH KUMAR             We put the collected data in SQL server from CSV file</a:t>
            </a:r>
          </a:p>
          <a:p>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NIKHIL KUMAR DAS          Fetching the data from SQL using NODE JS, UI implementation.              </a:t>
            </a:r>
          </a:p>
          <a:p>
            <a:pPr marL="146050" indent="0">
              <a:buNone/>
            </a:pPr>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ABHISHEK THAPLIYAL      Importing the data from SQL using PANDAS.</a:t>
            </a:r>
          </a:p>
          <a:p>
            <a:pPr marL="146050" indent="0">
              <a:buNone/>
            </a:pPr>
            <a:endParaRPr lang="en-US" dirty="0">
              <a:solidFill>
                <a:schemeClr val="accent2">
                  <a:lumMod val="50000"/>
                </a:schemeClr>
              </a:solidFill>
            </a:endParaRPr>
          </a:p>
        </p:txBody>
      </p:sp>
      <p:cxnSp>
        <p:nvCxnSpPr>
          <p:cNvPr id="5" name="Straight Connector 4">
            <a:extLst>
              <a:ext uri="{FF2B5EF4-FFF2-40B4-BE49-F238E27FC236}">
                <a16:creationId xmlns:a16="http://schemas.microsoft.com/office/drawing/2014/main" id="{A3BF2B6E-6C6D-49B6-A851-AAAC3FD4CEBB}"/>
              </a:ext>
            </a:extLst>
          </p:cNvPr>
          <p:cNvCxnSpPr/>
          <p:nvPr/>
        </p:nvCxnSpPr>
        <p:spPr>
          <a:xfrm>
            <a:off x="3032760" y="1577340"/>
            <a:ext cx="0" cy="3383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C82D3F-46BB-48C2-9634-7C1A1BDB2A29}"/>
              </a:ext>
            </a:extLst>
          </p:cNvPr>
          <p:cNvCxnSpPr>
            <a:cxnSpLocks/>
          </p:cNvCxnSpPr>
          <p:nvPr/>
        </p:nvCxnSpPr>
        <p:spPr>
          <a:xfrm>
            <a:off x="615150" y="2087880"/>
            <a:ext cx="81783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BC7267-EAC3-4796-8766-FFE85BDEE701}"/>
              </a:ext>
            </a:extLst>
          </p:cNvPr>
          <p:cNvCxnSpPr>
            <a:cxnSpLocks/>
          </p:cNvCxnSpPr>
          <p:nvPr/>
        </p:nvCxnSpPr>
        <p:spPr>
          <a:xfrm>
            <a:off x="615150" y="2834640"/>
            <a:ext cx="81783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42D2D7-F98E-4192-81A4-75430C8DCF54}"/>
              </a:ext>
            </a:extLst>
          </p:cNvPr>
          <p:cNvCxnSpPr>
            <a:cxnSpLocks/>
          </p:cNvCxnSpPr>
          <p:nvPr/>
        </p:nvCxnSpPr>
        <p:spPr>
          <a:xfrm>
            <a:off x="615150" y="3512820"/>
            <a:ext cx="81783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40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0"/>
          <p:cNvPicPr preferRelativeResize="0"/>
          <p:nvPr/>
        </p:nvPicPr>
        <p:blipFill rotWithShape="1">
          <a:blip r:embed="rId3">
            <a:alphaModFix/>
          </a:blip>
          <a:srcRect/>
          <a:stretch/>
        </p:blipFill>
        <p:spPr>
          <a:xfrm>
            <a:off x="1235175" y="-598950"/>
            <a:ext cx="6673626" cy="66673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b3fc32fe_6_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21" name="Google Shape;121;g113b3fc32fe_6_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22" name="Google Shape;122;g113b3fc32fe_6_0"/>
          <p:cNvPicPr preferRelativeResize="0"/>
          <p:nvPr/>
        </p:nvPicPr>
        <p:blipFill>
          <a:blip r:embed="rId3">
            <a:alphaModFix/>
          </a:blip>
          <a:stretch>
            <a:fillRect/>
          </a:stretch>
        </p:blipFill>
        <p:spPr>
          <a:xfrm>
            <a:off x="0" y="0"/>
            <a:ext cx="9122864" cy="5143500"/>
          </a:xfrm>
          <a:prstGeom prst="rect">
            <a:avLst/>
          </a:prstGeom>
          <a:noFill/>
          <a:ln>
            <a:noFill/>
          </a:ln>
        </p:spPr>
      </p:pic>
      <p:pic>
        <p:nvPicPr>
          <p:cNvPr id="123" name="Google Shape;123;g113b3fc32fe_6_0"/>
          <p:cNvPicPr preferRelativeResize="0"/>
          <p:nvPr/>
        </p:nvPicPr>
        <p:blipFill rotWithShape="1">
          <a:blip r:embed="rId4">
            <a:alphaModFix/>
          </a:blip>
          <a:srcRect/>
          <a:stretch/>
        </p:blipFill>
        <p:spPr>
          <a:xfrm>
            <a:off x="5964650" y="496525"/>
            <a:ext cx="3179350" cy="106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heel(1)">
                                      <p:cBhvr>
                                        <p:cTn id="7"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7"/>
        <p:cNvGrpSpPr/>
        <p:nvPr/>
      </p:nvGrpSpPr>
      <p:grpSpPr>
        <a:xfrm>
          <a:off x="0" y="0"/>
          <a:ext cx="0" cy="0"/>
          <a:chOff x="0" y="0"/>
          <a:chExt cx="0" cy="0"/>
        </a:xfrm>
      </p:grpSpPr>
      <p:pic>
        <p:nvPicPr>
          <p:cNvPr id="128" name="Google Shape;128;g112b1badd35_3_5"/>
          <p:cNvPicPr preferRelativeResize="0"/>
          <p:nvPr/>
        </p:nvPicPr>
        <p:blipFill>
          <a:blip r:embed="rId3">
            <a:alphaModFix/>
          </a:blip>
          <a:stretch>
            <a:fillRect/>
          </a:stretch>
        </p:blipFill>
        <p:spPr>
          <a:xfrm>
            <a:off x="328325" y="2063550"/>
            <a:ext cx="8487375" cy="10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a:spLocks noGrp="1"/>
          </p:cNvSpPr>
          <p:nvPr>
            <p:ph type="title"/>
          </p:nvPr>
        </p:nvSpPr>
        <p:spPr>
          <a:xfrm>
            <a:off x="487500" y="269875"/>
            <a:ext cx="5554200" cy="4224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1447"/>
              <a:buNone/>
            </a:pPr>
            <a:r>
              <a:rPr lang="en" sz="4911" dirty="0"/>
              <a:t> </a:t>
            </a:r>
            <a:endParaRPr sz="5133" b="0" dirty="0"/>
          </a:p>
          <a:p>
            <a:pPr marL="0" lvl="0" indent="0" algn="l" rtl="0">
              <a:lnSpc>
                <a:spcPct val="115000"/>
              </a:lnSpc>
              <a:spcBef>
                <a:spcPts val="0"/>
              </a:spcBef>
              <a:spcAft>
                <a:spcPts val="0"/>
              </a:spcAft>
              <a:buNone/>
            </a:pPr>
            <a:r>
              <a:rPr lang="en" sz="1422" b="0" dirty="0">
                <a:latin typeface="Arial"/>
                <a:ea typeface="Arial"/>
                <a:cs typeface="Arial"/>
                <a:sym typeface="Arial"/>
              </a:rPr>
              <a:t>The Patient Dashboard is the first screen that displays when you access a patient’s record and is a great tool for creating a single location for displaying data you view on a regular basis.</a:t>
            </a:r>
            <a:endParaRPr sz="1422" b="0" dirty="0">
              <a:latin typeface="Arial"/>
              <a:ea typeface="Arial"/>
              <a:cs typeface="Arial"/>
              <a:sym typeface="Arial"/>
            </a:endParaRPr>
          </a:p>
          <a:p>
            <a:pPr marL="0" lvl="0" indent="0" algn="l" rtl="0">
              <a:lnSpc>
                <a:spcPct val="115000"/>
              </a:lnSpc>
              <a:spcBef>
                <a:spcPts val="800"/>
              </a:spcBef>
              <a:spcAft>
                <a:spcPts val="0"/>
              </a:spcAft>
              <a:buNone/>
            </a:pPr>
            <a:r>
              <a:rPr lang="en" sz="1422" b="0" dirty="0">
                <a:latin typeface="Arial"/>
                <a:ea typeface="Arial"/>
                <a:cs typeface="Arial"/>
                <a:sym typeface="Arial"/>
              </a:rPr>
              <a:t>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a:t>
            </a:r>
            <a:endParaRPr sz="1422" b="0" dirty="0">
              <a:latin typeface="Arial"/>
              <a:ea typeface="Arial"/>
              <a:cs typeface="Arial"/>
              <a:sym typeface="Arial"/>
            </a:endParaRPr>
          </a:p>
          <a:p>
            <a:pPr marL="0" lvl="0" indent="0" algn="l" rtl="0">
              <a:spcBef>
                <a:spcPts val="80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sp>
        <p:nvSpPr>
          <p:cNvPr id="134" name="Google Shape;134;p3"/>
          <p:cNvSpPr txBox="1"/>
          <p:nvPr/>
        </p:nvSpPr>
        <p:spPr>
          <a:xfrm>
            <a:off x="183915" y="354147"/>
            <a:ext cx="4572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dirty="0">
                <a:solidFill>
                  <a:srgbClr val="4C1130"/>
                </a:solidFill>
                <a:latin typeface="Raleway"/>
                <a:ea typeface="Raleway"/>
                <a:cs typeface="Raleway"/>
                <a:sym typeface="Raleway"/>
              </a:rPr>
              <a:t>   </a:t>
            </a:r>
            <a:r>
              <a:rPr lang="en" sz="3800" b="1" dirty="0">
                <a:solidFill>
                  <a:schemeClr val="lt1"/>
                </a:solidFill>
                <a:latin typeface="Raleway"/>
                <a:ea typeface="Raleway"/>
                <a:cs typeface="Raleway"/>
                <a:sym typeface="Raleway"/>
              </a:rPr>
              <a:t> </a:t>
            </a:r>
            <a:r>
              <a:rPr lang="en" sz="4200" b="1" dirty="0">
                <a:solidFill>
                  <a:schemeClr val="lt1"/>
                </a:solidFill>
                <a:latin typeface="Caveat"/>
                <a:ea typeface="Caveat"/>
                <a:cs typeface="Caveat"/>
                <a:sym typeface="Caveat"/>
              </a:rPr>
              <a:t>INTRODUCTION</a:t>
            </a:r>
            <a:endParaRPr sz="4200" dirty="0"/>
          </a:p>
        </p:txBody>
      </p:sp>
      <p:pic>
        <p:nvPicPr>
          <p:cNvPr id="135" name="Google Shape;135;p3"/>
          <p:cNvPicPr preferRelativeResize="0"/>
          <p:nvPr/>
        </p:nvPicPr>
        <p:blipFill>
          <a:blip r:embed="rId3">
            <a:alphaModFix/>
          </a:blip>
          <a:stretch>
            <a:fillRect/>
          </a:stretch>
        </p:blipFill>
        <p:spPr>
          <a:xfrm>
            <a:off x="5825100" y="853450"/>
            <a:ext cx="3001550" cy="4075101"/>
          </a:xfrm>
          <a:prstGeom prst="rect">
            <a:avLst/>
          </a:prstGeom>
          <a:noFill/>
          <a:ln>
            <a:noFill/>
          </a:ln>
          <a:effectLst>
            <a:glow rad="228600">
              <a:schemeClr val="accent2">
                <a:satMod val="175000"/>
                <a:alpha val="40000"/>
              </a:schemeClr>
            </a:glow>
          </a:effectLst>
        </p:spPr>
      </p:pic>
      <p:sp>
        <p:nvSpPr>
          <p:cNvPr id="136" name="Google Shape;136;p3"/>
          <p:cNvSpPr txBox="1"/>
          <p:nvPr/>
        </p:nvSpPr>
        <p:spPr>
          <a:xfrm>
            <a:off x="7569400" y="4494775"/>
            <a:ext cx="148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CONT…</a:t>
            </a:r>
            <a:endParaRPr sz="2800">
              <a:latin typeface="Lato"/>
              <a:ea typeface="Lato"/>
              <a:cs typeface="Lato"/>
              <a:sym typeface="La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2b1badd35_1_192"/>
          <p:cNvSpPr txBox="1">
            <a:spLocks noGrp="1"/>
          </p:cNvSpPr>
          <p:nvPr>
            <p:ph type="title"/>
          </p:nvPr>
        </p:nvSpPr>
        <p:spPr>
          <a:xfrm>
            <a:off x="397695" y="264685"/>
            <a:ext cx="4317900" cy="3911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3333"/>
              <a:buNone/>
            </a:pPr>
            <a:r>
              <a:rPr lang="en" sz="4800" dirty="0"/>
              <a:t> </a:t>
            </a:r>
            <a:endParaRPr sz="5022" b="0" dirty="0"/>
          </a:p>
          <a:p>
            <a:pPr marL="0" lvl="0" indent="0" algn="l" rtl="0">
              <a:lnSpc>
                <a:spcPct val="115000"/>
              </a:lnSpc>
              <a:spcBef>
                <a:spcPts val="0"/>
              </a:spcBef>
              <a:spcAft>
                <a:spcPts val="0"/>
              </a:spcAft>
              <a:buNone/>
            </a:pPr>
            <a:endParaRPr sz="1200" b="0" dirty="0">
              <a:latin typeface="Arial"/>
              <a:ea typeface="Arial"/>
              <a:cs typeface="Arial"/>
              <a:sym typeface="Arial"/>
            </a:endParaRPr>
          </a:p>
          <a:p>
            <a:pPr marL="0" lvl="0" indent="0" algn="l" rtl="0">
              <a:spcBef>
                <a:spcPts val="800"/>
              </a:spcBef>
              <a:spcAft>
                <a:spcPts val="0"/>
              </a:spcAft>
              <a:buNone/>
            </a:pPr>
            <a:r>
              <a:rPr lang="en" sz="1311" b="0" dirty="0">
                <a:latin typeface="Arial"/>
                <a:ea typeface="Arial"/>
                <a:cs typeface="Arial"/>
                <a:sym typeface="Arial"/>
              </a:rPr>
              <a:t>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a:t>
            </a:r>
            <a:endParaRPr sz="1311"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pic>
        <p:nvPicPr>
          <p:cNvPr id="142" name="Google Shape;142;g112b1badd35_1_192"/>
          <p:cNvPicPr preferRelativeResize="0"/>
          <p:nvPr/>
        </p:nvPicPr>
        <p:blipFill rotWithShape="1">
          <a:blip r:embed="rId3">
            <a:alphaModFix/>
          </a:blip>
          <a:srcRect l="12111"/>
          <a:stretch/>
        </p:blipFill>
        <p:spPr>
          <a:xfrm>
            <a:off x="5264236" y="1656860"/>
            <a:ext cx="3540224" cy="2265875"/>
          </a:xfrm>
          <a:prstGeom prst="rect">
            <a:avLst/>
          </a:prstGeom>
          <a:ln>
            <a:noFill/>
          </a:ln>
          <a:effectLst>
            <a:glow rad="228600">
              <a:schemeClr val="accent2">
                <a:satMod val="175000"/>
                <a:alpha val="40000"/>
              </a:schemeClr>
            </a:glow>
            <a:softEdge rad="112500"/>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586125" y="471375"/>
            <a:ext cx="3300900" cy="1687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3600">
                <a:latin typeface="Caveat"/>
                <a:ea typeface="Caveat"/>
                <a:cs typeface="Caveat"/>
                <a:sym typeface="Caveat"/>
              </a:rPr>
              <a:t>OBJECTIVE</a:t>
            </a:r>
            <a:endParaRPr sz="3600">
              <a:latin typeface="Caveat"/>
              <a:ea typeface="Caveat"/>
              <a:cs typeface="Caveat"/>
              <a:sym typeface="Caveat"/>
            </a:endParaRPr>
          </a:p>
        </p:txBody>
      </p:sp>
      <p:sp>
        <p:nvSpPr>
          <p:cNvPr id="149" name="Google Shape;149;p4"/>
          <p:cNvSpPr txBox="1">
            <a:spLocks noGrp="1"/>
          </p:cNvSpPr>
          <p:nvPr>
            <p:ph type="body" idx="2"/>
          </p:nvPr>
        </p:nvSpPr>
        <p:spPr>
          <a:xfrm>
            <a:off x="4982775" y="168825"/>
            <a:ext cx="3819900" cy="392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The objective for the project is that many people in the world cannot easily access medical facilities majorly due to large distance from the hospitals.</a:t>
            </a:r>
            <a:endParaRPr sz="1400" dirty="0">
              <a:solidFill>
                <a:schemeClr val="dk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This acts as a hinderance in their improvement and regular visiting of nurse is not a feasible solution.To resolve this issue we can use IoT enabled monitoring implants which can log the patient vital changes in the remote database server of the hospital.</a:t>
            </a:r>
            <a:endParaRPr sz="1400" dirty="0">
              <a:solidFill>
                <a:schemeClr val="dk2"/>
              </a:solidFill>
              <a:latin typeface="Didact Gothic"/>
              <a:ea typeface="Didact Gothic"/>
              <a:cs typeface="Didact Gothic"/>
              <a:sym typeface="Didact Gothic"/>
            </a:endParaRPr>
          </a:p>
          <a:p>
            <a:pPr marL="0" lvl="0" indent="0" algn="l" rtl="0">
              <a:lnSpc>
                <a:spcPct val="95000"/>
              </a:lnSpc>
              <a:spcBef>
                <a:spcPts val="0"/>
              </a:spcBef>
              <a:spcAft>
                <a:spcPts val="1200"/>
              </a:spcAft>
              <a:buSzPts val="770"/>
              <a:buNone/>
            </a:pPr>
            <a:endParaRPr sz="910" dirty="0"/>
          </a:p>
        </p:txBody>
      </p:sp>
      <p:pic>
        <p:nvPicPr>
          <p:cNvPr id="150" name="Google Shape;150;p4"/>
          <p:cNvPicPr preferRelativeResize="0"/>
          <p:nvPr/>
        </p:nvPicPr>
        <p:blipFill rotWithShape="1">
          <a:blip r:embed="rId3">
            <a:alphaModFix/>
          </a:blip>
          <a:srcRect/>
          <a:stretch/>
        </p:blipFill>
        <p:spPr>
          <a:xfrm>
            <a:off x="508222" y="1642100"/>
            <a:ext cx="3456704" cy="3025500"/>
          </a:xfrm>
          <a:prstGeom prst="roundRect">
            <a:avLst>
              <a:gd name="adj" fmla="val 8594"/>
            </a:avLst>
          </a:prstGeom>
          <a:solidFill>
            <a:srgbClr val="FFFFFF">
              <a:shade val="85000"/>
            </a:srgbClr>
          </a:solidFill>
          <a:ln>
            <a:noFill/>
          </a:ln>
          <a:effectLst>
            <a:glow rad="228600">
              <a:schemeClr val="accent2">
                <a:satMod val="175000"/>
                <a:alpha val="40000"/>
              </a:schemeClr>
            </a:glow>
            <a:reflection blurRad="12700" stA="38000" endPos="28000" dist="5000" dir="5400000" sy="-100000" algn="bl" rotWithShape="0"/>
          </a:effectLst>
        </p:spPr>
      </p:pic>
      <p:grpSp>
        <p:nvGrpSpPr>
          <p:cNvPr id="151" name="Google Shape;151;p4"/>
          <p:cNvGrpSpPr/>
          <p:nvPr/>
        </p:nvGrpSpPr>
        <p:grpSpPr>
          <a:xfrm>
            <a:off x="4731550" y="2571750"/>
            <a:ext cx="4322349" cy="2336513"/>
            <a:chOff x="233350" y="949250"/>
            <a:chExt cx="7137300" cy="3802300"/>
          </a:xfrm>
          <a:effectLst>
            <a:glow rad="63500">
              <a:schemeClr val="accent2">
                <a:satMod val="175000"/>
                <a:alpha val="40000"/>
              </a:schemeClr>
            </a:glow>
          </a:effectLst>
        </p:grpSpPr>
        <p:sp>
          <p:nvSpPr>
            <p:cNvPr id="152" name="Google Shape;152;p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D1D9"/>
        </a:solidFill>
        <a:effectLst/>
      </p:bgPr>
    </p:bg>
    <p:spTree>
      <p:nvGrpSpPr>
        <p:cNvPr id="1" name="Shape 206"/>
        <p:cNvGrpSpPr/>
        <p:nvPr/>
      </p:nvGrpSpPr>
      <p:grpSpPr>
        <a:xfrm>
          <a:off x="0" y="0"/>
          <a:ext cx="0" cy="0"/>
          <a:chOff x="0" y="0"/>
          <a:chExt cx="0" cy="0"/>
        </a:xfrm>
      </p:grpSpPr>
      <p:sp>
        <p:nvSpPr>
          <p:cNvPr id="207" name="Google Shape;207;g112b1badd35_1_255"/>
          <p:cNvSpPr txBox="1">
            <a:spLocks noGrp="1"/>
          </p:cNvSpPr>
          <p:nvPr>
            <p:ph type="title"/>
          </p:nvPr>
        </p:nvSpPr>
        <p:spPr>
          <a:xfrm>
            <a:off x="663250" y="104000"/>
            <a:ext cx="7021200" cy="6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640" dirty="0">
                <a:latin typeface="Caveat"/>
                <a:ea typeface="Caveat"/>
                <a:cs typeface="Caveat"/>
                <a:sym typeface="Caveat"/>
              </a:rPr>
              <a:t>PROBLEM STATEMENT</a:t>
            </a:r>
            <a:endParaRPr sz="3640" dirty="0">
              <a:latin typeface="Caveat"/>
              <a:ea typeface="Caveat"/>
              <a:cs typeface="Caveat"/>
              <a:sym typeface="Caveat"/>
            </a:endParaRPr>
          </a:p>
        </p:txBody>
      </p:sp>
      <p:sp>
        <p:nvSpPr>
          <p:cNvPr id="208" name="Google Shape;208;g112b1badd35_1_255"/>
          <p:cNvSpPr txBox="1"/>
          <p:nvPr/>
        </p:nvSpPr>
        <p:spPr>
          <a:xfrm>
            <a:off x="1080950" y="1483275"/>
            <a:ext cx="7225500"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Raleway"/>
                <a:ea typeface="Raleway"/>
                <a:cs typeface="Raleway"/>
                <a:sym typeface="Raleway"/>
              </a:rPr>
              <a:t>Keeping all the medical report at home is not an easy task and one needs to visit the hospital again and again to collect the report so this dashboard will make it easy for patient to access the report from anywhere and time on there device and save it without keeping the physical copies of the reports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3b3fc32fe_1_0"/>
          <p:cNvSpPr txBox="1">
            <a:spLocks noGrp="1"/>
          </p:cNvSpPr>
          <p:nvPr>
            <p:ph type="title"/>
          </p:nvPr>
        </p:nvSpPr>
        <p:spPr>
          <a:xfrm>
            <a:off x="729450" y="537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69333"/>
              <a:buFont typeface="Arial"/>
              <a:buNone/>
            </a:pPr>
            <a:r>
              <a:rPr lang="en" sz="3750">
                <a:latin typeface="Caveat"/>
                <a:ea typeface="Caveat"/>
                <a:cs typeface="Caveat"/>
                <a:sym typeface="Caveat"/>
              </a:rPr>
              <a:t>Hardware And Software Requirement</a:t>
            </a:r>
            <a:endParaRPr sz="3750">
              <a:latin typeface="Caveat"/>
              <a:ea typeface="Caveat"/>
              <a:cs typeface="Caveat"/>
              <a:sym typeface="Caveat"/>
            </a:endParaRPr>
          </a:p>
          <a:p>
            <a:pPr marL="0" lvl="0" indent="0" algn="l" rtl="0">
              <a:spcBef>
                <a:spcPts val="0"/>
              </a:spcBef>
              <a:spcAft>
                <a:spcPts val="0"/>
              </a:spcAft>
              <a:buNone/>
            </a:pPr>
            <a:endParaRPr/>
          </a:p>
        </p:txBody>
      </p:sp>
      <p:sp>
        <p:nvSpPr>
          <p:cNvPr id="226" name="Google Shape;226;g113b3fc32fe_1_0"/>
          <p:cNvSpPr txBox="1">
            <a:spLocks noGrp="1"/>
          </p:cNvSpPr>
          <p:nvPr>
            <p:ph type="body" idx="1"/>
          </p:nvPr>
        </p:nvSpPr>
        <p:spPr>
          <a:xfrm>
            <a:off x="581400" y="1260050"/>
            <a:ext cx="3852300" cy="801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2100" b="1">
                <a:solidFill>
                  <a:schemeClr val="dk1"/>
                </a:solidFill>
              </a:rPr>
              <a:t>    </a:t>
            </a:r>
            <a:r>
              <a:rPr lang="en" sz="2600" b="1">
                <a:solidFill>
                  <a:schemeClr val="dk2"/>
                </a:solidFill>
              </a:rPr>
              <a:t>Hardware</a:t>
            </a:r>
            <a:endParaRPr sz="3100" b="1">
              <a:solidFill>
                <a:schemeClr val="dk2"/>
              </a:solidFill>
            </a:endParaRPr>
          </a:p>
        </p:txBody>
      </p:sp>
      <p:sp>
        <p:nvSpPr>
          <p:cNvPr id="227" name="Google Shape;227;g113b3fc32fe_1_0"/>
          <p:cNvSpPr txBox="1"/>
          <p:nvPr/>
        </p:nvSpPr>
        <p:spPr>
          <a:xfrm>
            <a:off x="5210596" y="1276186"/>
            <a:ext cx="30000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00" b="1" dirty="0">
                <a:solidFill>
                  <a:schemeClr val="dk2"/>
                </a:solidFill>
              </a:rPr>
              <a:t>Software</a:t>
            </a:r>
            <a:endParaRPr>
              <a:solidFill>
                <a:schemeClr val="dk2"/>
              </a:solidFill>
            </a:endParaRPr>
          </a:p>
        </p:txBody>
      </p:sp>
      <p:sp>
        <p:nvSpPr>
          <p:cNvPr id="228" name="Google Shape;228;g113b3fc32fe_1_0"/>
          <p:cNvSpPr txBox="1">
            <a:spLocks noGrp="1"/>
          </p:cNvSpPr>
          <p:nvPr>
            <p:ph type="title"/>
          </p:nvPr>
        </p:nvSpPr>
        <p:spPr>
          <a:xfrm>
            <a:off x="398761" y="1728393"/>
            <a:ext cx="4214489" cy="27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3">
                  <a:extLst>
                    <a:ext uri="{A12FA001-AC4F-418D-AE19-62706E023703}">
                      <ahyp:hlinkClr xmlns:ahyp="http://schemas.microsoft.com/office/drawing/2018/hyperlinkcolor" val="tx"/>
                    </a:ext>
                  </a:extLst>
                </a:hlinkClick>
              </a:rPr>
              <a:t>CPU</a:t>
            </a:r>
            <a:r>
              <a:rPr lang="en" sz="1700" b="0" dirty="0">
                <a:latin typeface="Arial"/>
                <a:ea typeface="Arial"/>
                <a:cs typeface="Arial"/>
                <a:sym typeface="Arial"/>
              </a:rPr>
              <a:t> or processor speed-1GHz</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4">
                  <a:extLst>
                    <a:ext uri="{A12FA001-AC4F-418D-AE19-62706E023703}">
                      <ahyp:hlinkClr xmlns:ahyp="http://schemas.microsoft.com/office/drawing/2018/hyperlinkcolor" val="tx"/>
                    </a:ext>
                  </a:extLst>
                </a:hlinkClick>
              </a:rPr>
              <a:t>GPU</a:t>
            </a:r>
            <a:r>
              <a:rPr lang="en" sz="1700" b="0" dirty="0">
                <a:latin typeface="Arial"/>
                <a:ea typeface="Arial"/>
                <a:cs typeface="Arial"/>
                <a:sym typeface="Arial"/>
              </a:rPr>
              <a:t> or video </a:t>
            </a:r>
            <a:r>
              <a:rPr lang="en-US" sz="1700" b="0" dirty="0">
                <a:latin typeface="Arial"/>
                <a:ea typeface="Arial"/>
                <a:cs typeface="Arial"/>
                <a:sym typeface="Arial"/>
              </a:rPr>
              <a:t>M</a:t>
            </a:r>
            <a:r>
              <a:rPr lang="en" sz="1700" b="0" dirty="0">
                <a:latin typeface="Arial"/>
                <a:ea typeface="Arial"/>
                <a:cs typeface="Arial"/>
                <a:sym typeface="Arial"/>
              </a:rPr>
              <a:t>emory – 1GB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system memory (</a:t>
            </a:r>
            <a:r>
              <a:rPr lang="en" sz="1700" b="0" u="sng" dirty="0">
                <a:solidFill>
                  <a:schemeClr val="accent5">
                    <a:lumMod val="40000"/>
                    <a:lumOff val="60000"/>
                  </a:schemeClr>
                </a:solidFill>
                <a:latin typeface="Arial"/>
                <a:ea typeface="Arial"/>
                <a:cs typeface="Arial"/>
                <a:sym typeface="Arial"/>
                <a:hlinkClick r:id="rId5">
                  <a:extLst>
                    <a:ext uri="{A12FA001-AC4F-418D-AE19-62706E023703}">
                      <ahyp:hlinkClr xmlns:ahyp="http://schemas.microsoft.com/office/drawing/2018/hyperlinkcolor" val="tx"/>
                    </a:ext>
                  </a:extLst>
                </a:hlinkClick>
              </a:rPr>
              <a:t>RAM</a:t>
            </a:r>
            <a:r>
              <a:rPr lang="en" sz="1700" b="0" dirty="0">
                <a:latin typeface="Arial"/>
                <a:ea typeface="Arial"/>
                <a:cs typeface="Arial"/>
                <a:sym typeface="Arial"/>
              </a:rPr>
              <a:t>)-2 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free storage space- 1GB</a:t>
            </a:r>
            <a:endParaRPr sz="1700" b="0" dirty="0">
              <a:latin typeface="Arial"/>
              <a:ea typeface="Arial"/>
              <a:cs typeface="Arial"/>
              <a:sym typeface="Arial"/>
            </a:endParaRPr>
          </a:p>
          <a:p>
            <a:pPr marL="0" lvl="0" indent="0" algn="l" rtl="0">
              <a:lnSpc>
                <a:spcPct val="100000"/>
              </a:lnSpc>
              <a:spcBef>
                <a:spcPts val="0"/>
              </a:spcBef>
              <a:spcAft>
                <a:spcPts val="0"/>
              </a:spcAft>
              <a:buSzPts val="990"/>
            </a:pPr>
            <a:r>
              <a:rPr lang="en" sz="1700" b="0" dirty="0">
                <a:latin typeface="Arial"/>
                <a:ea typeface="Arial"/>
                <a:cs typeface="Arial"/>
                <a:sym typeface="Arial"/>
              </a:rPr>
              <a:t>Audio hardware(</a:t>
            </a:r>
            <a:r>
              <a:rPr lang="en" sz="1700" b="0" u="sng" dirty="0">
                <a:solidFill>
                  <a:schemeClr val="accent5">
                    <a:lumMod val="40000"/>
                    <a:lumOff val="60000"/>
                  </a:schemeClr>
                </a:solidFill>
                <a:latin typeface="Arial"/>
                <a:ea typeface="Arial"/>
                <a:cs typeface="Arial"/>
                <a:sym typeface="Arial"/>
                <a:hlinkClick r:id="rId6">
                  <a:extLst>
                    <a:ext uri="{A12FA001-AC4F-418D-AE19-62706E023703}">
                      <ahyp:hlinkClr xmlns:ahyp="http://schemas.microsoft.com/office/drawing/2018/hyperlinkcolor" val="tx"/>
                    </a:ext>
                  </a:extLst>
                </a:hlinkClick>
              </a:rPr>
              <a:t>sound card</a:t>
            </a:r>
            <a:r>
              <a:rPr lang="en" sz="1700" b="0" dirty="0">
                <a:latin typeface="Arial"/>
                <a:ea typeface="Arial"/>
                <a:cs typeface="Arial"/>
                <a:sym typeface="Arial"/>
              </a:rPr>
              <a:t>, </a:t>
            </a:r>
            <a:r>
              <a:rPr lang="en" sz="1700" b="0" dirty="0">
                <a:solidFill>
                  <a:schemeClr val="accent5">
                    <a:lumMod val="40000"/>
                    <a:lumOff val="60000"/>
                  </a:schemeClr>
                </a:solidFill>
                <a:latin typeface="Arial"/>
                <a:ea typeface="Arial"/>
                <a:cs typeface="Arial"/>
                <a:sym typeface="Arial"/>
              </a:rPr>
              <a:t>speakers </a:t>
            </a:r>
            <a:r>
              <a:rPr lang="en" sz="1700" b="0" dirty="0">
                <a:solidFill>
                  <a:schemeClr val="accent5">
                    <a:lumMod val="40000"/>
                    <a:lumOff val="60000"/>
                  </a:schemeClr>
                </a:solidFill>
                <a:latin typeface="Lato"/>
                <a:ea typeface="Lato"/>
                <a:cs typeface="Lato"/>
                <a:sym typeface="Lato"/>
              </a:rPr>
              <a:t>etc</a:t>
            </a:r>
            <a:r>
              <a:rPr lang="en" sz="1700" b="0" dirty="0">
                <a:latin typeface="Lato"/>
                <a:ea typeface="Lato"/>
                <a:cs typeface="Lato"/>
                <a:sym typeface="Lato"/>
              </a:rPr>
              <a:t>.)</a:t>
            </a:r>
            <a:endParaRPr sz="1700" b="0" dirty="0">
              <a:latin typeface="Lato"/>
              <a:ea typeface="Lato"/>
              <a:cs typeface="Lato"/>
              <a:sym typeface="Lato"/>
            </a:endParaRPr>
          </a:p>
        </p:txBody>
      </p:sp>
      <p:sp>
        <p:nvSpPr>
          <p:cNvPr id="229" name="Google Shape;229;g113b3fc32fe_1_0"/>
          <p:cNvSpPr txBox="1">
            <a:spLocks noGrp="1"/>
          </p:cNvSpPr>
          <p:nvPr>
            <p:ph type="body" idx="4294967295"/>
          </p:nvPr>
        </p:nvSpPr>
        <p:spPr>
          <a:xfrm>
            <a:off x="5646768" y="1694016"/>
            <a:ext cx="3774300" cy="3042300"/>
          </a:xfrm>
          <a:prstGeom prst="rect">
            <a:avLst/>
          </a:prstGeom>
          <a:noFill/>
          <a:ln>
            <a:noFill/>
          </a:ln>
        </p:spPr>
        <p:txBody>
          <a:bodyPr spcFirstLastPara="1" wrap="square" lIns="91425" tIns="91425" rIns="91425" bIns="91425" anchor="t" anchorCtr="0">
            <a:normAutofit/>
          </a:bodyPr>
          <a:lstStyle/>
          <a:p>
            <a:pPr marL="0" indent="0" algn="ctr">
              <a:buNone/>
            </a:pPr>
            <a:endParaRPr sz="1700" b="1">
              <a:solidFill>
                <a:schemeClr val="dk2"/>
              </a:solidFil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VS code,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Heroku,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Pycharm,</a:t>
            </a:r>
            <a:endParaRPr sz="1700">
              <a:solidFill>
                <a:schemeClr val="dk2"/>
              </a:solidFill>
              <a:latin typeface="Arial"/>
              <a:ea typeface="Arial"/>
              <a:cs typeface="Arial"/>
              <a:sym typeface="Aria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Azure,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Docker File,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Numpy,</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 Pandas,</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Streamlit.</a:t>
            </a:r>
            <a:endParaRPr sz="1700">
              <a:solidFill>
                <a:schemeClr val="dk2"/>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896</Words>
  <Application>Microsoft Office PowerPoint</Application>
  <PresentationFormat>On-screen Show (16:9)</PresentationFormat>
  <Paragraphs>86</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Raleway</vt:lpstr>
      <vt:lpstr>-apple-system</vt:lpstr>
      <vt:lpstr>Lato</vt:lpstr>
      <vt:lpstr>Wingdings</vt:lpstr>
      <vt:lpstr>Arial</vt:lpstr>
      <vt:lpstr>Caveat</vt:lpstr>
      <vt:lpstr>Arial</vt:lpstr>
      <vt:lpstr>Didact Gothic</vt:lpstr>
      <vt:lpstr>Streamline</vt:lpstr>
      <vt:lpstr>PowerPoint Presentation</vt:lpstr>
      <vt:lpstr>PROJECT EXHIBITION           (DSN2099)        REVIEW II</vt:lpstr>
      <vt:lpstr>PowerPoint Presentation</vt:lpstr>
      <vt:lpstr>PowerPoint Presentation</vt:lpstr>
      <vt:lpstr>                     The Patient Dashboard is the first screen that displays when you access a patient’s record and is a great tool for creating a single location for displaying data you view on a regular basis. 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   </vt:lpstr>
      <vt:lpstr>                      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      </vt:lpstr>
      <vt:lpstr>OBJECTIVE</vt:lpstr>
      <vt:lpstr>PROBLEM STATEMENT</vt:lpstr>
      <vt:lpstr>Hardware And Software Requirement </vt:lpstr>
      <vt:lpstr>Overall Architecture Diagram </vt:lpstr>
      <vt:lpstr>PowerPoint Presentation</vt:lpstr>
      <vt:lpstr>PowerPoint Presentation</vt:lpstr>
      <vt:lpstr>PATIENT DASHBOARD</vt:lpstr>
      <vt:lpstr>PowerPoint Presentation</vt:lpstr>
      <vt:lpstr>PowerPoint Presentation</vt:lpstr>
      <vt:lpstr>PowerPoint Presentation</vt:lpstr>
      <vt:lpstr>Module Split-up / Explanation </vt:lpstr>
      <vt:lpstr>Conclusion </vt:lpstr>
      <vt:lpstr>References</vt:lpstr>
      <vt:lpstr>Individual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(DSN2099)        REVIEW I</dc:title>
  <dc:creator>UTKARSH KUMAR</dc:creator>
  <cp:lastModifiedBy>UTKARSH KUMAR</cp:lastModifiedBy>
  <cp:revision>17</cp:revision>
  <dcterms:modified xsi:type="dcterms:W3CDTF">2022-04-29T16:39:41Z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0x01010058F7D5DCDE20D142BDFD8B4B454145A0</vt:lpwstr>
  </property>
</Properties>
</file>